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69" r:id="rId7"/>
    <p:sldMasterId id="2147484295" r:id="rId8"/>
    <p:sldMasterId id="2147484315" r:id="rId9"/>
    <p:sldMasterId id="2147484731" r:id="rId10"/>
  </p:sldMasterIdLst>
  <p:notesMasterIdLst>
    <p:notesMasterId r:id="rId48"/>
  </p:notesMasterIdLst>
  <p:handoutMasterIdLst>
    <p:handoutMasterId r:id="rId49"/>
  </p:handoutMasterIdLst>
  <p:sldIdLst>
    <p:sldId id="256" r:id="rId11"/>
    <p:sldId id="257" r:id="rId12"/>
    <p:sldId id="260" r:id="rId13"/>
    <p:sldId id="2208" r:id="rId14"/>
    <p:sldId id="277" r:id="rId15"/>
    <p:sldId id="3764" r:id="rId16"/>
    <p:sldId id="3763" r:id="rId17"/>
    <p:sldId id="369" r:id="rId18"/>
    <p:sldId id="3758" r:id="rId19"/>
    <p:sldId id="1636" r:id="rId20"/>
    <p:sldId id="439" r:id="rId21"/>
    <p:sldId id="3767" r:id="rId22"/>
    <p:sldId id="355" r:id="rId23"/>
    <p:sldId id="3769" r:id="rId24"/>
    <p:sldId id="1816" r:id="rId25"/>
    <p:sldId id="3768" r:id="rId26"/>
    <p:sldId id="1883" r:id="rId27"/>
    <p:sldId id="3765" r:id="rId28"/>
    <p:sldId id="1678" r:id="rId29"/>
    <p:sldId id="2326" r:id="rId30"/>
    <p:sldId id="347" r:id="rId31"/>
    <p:sldId id="357" r:id="rId32"/>
    <p:sldId id="370" r:id="rId33"/>
    <p:sldId id="359" r:id="rId34"/>
    <p:sldId id="368" r:id="rId35"/>
    <p:sldId id="358" r:id="rId36"/>
    <p:sldId id="1885" r:id="rId37"/>
    <p:sldId id="365" r:id="rId38"/>
    <p:sldId id="364" r:id="rId39"/>
    <p:sldId id="3771" r:id="rId40"/>
    <p:sldId id="1291" r:id="rId41"/>
    <p:sldId id="3770" r:id="rId42"/>
    <p:sldId id="3773" r:id="rId43"/>
    <p:sldId id="268" r:id="rId44"/>
    <p:sldId id="371" r:id="rId45"/>
    <p:sldId id="373" r:id="rId46"/>
    <p:sldId id="3772"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3FCDBE7-16C9-4300-93CE-B2F2DDE9C088}">
          <p14:sldIdLst>
            <p14:sldId id="256"/>
            <p14:sldId id="257"/>
            <p14:sldId id="260"/>
          </p14:sldIdLst>
        </p14:section>
        <p14:section name="Value proposition" id="{24159428-7BEA-446A-B50B-7543132BC3CC}">
          <p14:sldIdLst>
            <p14:sldId id="2208"/>
            <p14:sldId id="277"/>
            <p14:sldId id="3764"/>
          </p14:sldIdLst>
        </p14:section>
        <p14:section name="So what is DevOps?" id="{3BD09B9D-5E3C-4606-BD9C-DB91C5F76B3D}">
          <p14:sldIdLst>
            <p14:sldId id="3763"/>
          </p14:sldIdLst>
        </p14:section>
        <p14:section name="Azure DevOps" id="{DA5F0778-ABDE-4A2B-83E1-DCB5A51DEFE2}">
          <p14:sldIdLst>
            <p14:sldId id="369"/>
            <p14:sldId id="3758"/>
            <p14:sldId id="1636"/>
            <p14:sldId id="439"/>
          </p14:sldIdLst>
        </p14:section>
        <p14:section name="Containerized Workflow" id="{CF9F66BA-D082-49A0-A628-2069E5A9BBFF}">
          <p14:sldIdLst>
            <p14:sldId id="3767"/>
            <p14:sldId id="355"/>
          </p14:sldIdLst>
        </p14:section>
        <p14:section name="Optional: Azure Dev Spaces Overview" id="{55249342-6795-4693-9C95-688F847E65D5}">
          <p14:sldIdLst>
            <p14:sldId id="3769"/>
            <p14:sldId id="1816"/>
            <p14:sldId id="3768"/>
            <p14:sldId id="1883"/>
            <p14:sldId id="3765"/>
            <p14:sldId id="1678"/>
            <p14:sldId id="2326"/>
          </p14:sldIdLst>
        </p14:section>
        <p14:section name="Pipeline for Lab" id="{B7C27321-C23D-4648-9653-146CDFD73118}">
          <p14:sldIdLst>
            <p14:sldId id="347"/>
            <p14:sldId id="357"/>
            <p14:sldId id="370"/>
            <p14:sldId id="359"/>
            <p14:sldId id="368"/>
            <p14:sldId id="358"/>
            <p14:sldId id="1885"/>
            <p14:sldId id="365"/>
            <p14:sldId id="364"/>
          </p14:sldIdLst>
        </p14:section>
        <p14:section name="Optional: Azure DevOps Project" id="{C5297748-78A3-4F5D-8E02-EC9EE7BCF2BD}">
          <p14:sldIdLst>
            <p14:sldId id="3771"/>
            <p14:sldId id="1291"/>
            <p14:sldId id="3770"/>
          </p14:sldIdLst>
        </p14:section>
        <p14:section name="Latest Updates" id="{09E1A89B-DF8C-4120-8DAC-1941CB20B054}">
          <p14:sldIdLst>
            <p14:sldId id="3773"/>
          </p14:sldIdLst>
        </p14:section>
        <p14:section name="Conclusion" id="{04EA78E1-F31B-48D0-B9DA-B8F292FB383F}">
          <p14:sldIdLst>
            <p14:sldId id="268"/>
          </p14:sldIdLst>
        </p14:section>
        <p14:section name="Additional Slides" id="{03C01CEC-6146-4533-9CEA-DD103001F141}">
          <p14:sldIdLst>
            <p14:sldId id="371"/>
            <p14:sldId id="373"/>
            <p14:sldId id="37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Razi Rais" initials="RR"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B8833F-FC68-4042-ADE0-9ADE7062971B}" v="1" dt="2020-02-12T02:18:05.4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5" autoAdjust="0"/>
    <p:restoredTop sz="70338" autoAdjust="0"/>
  </p:normalViewPr>
  <p:slideViewPr>
    <p:cSldViewPr snapToGrid="0">
      <p:cViewPr varScale="1">
        <p:scale>
          <a:sx n="80" d="100"/>
          <a:sy n="80" d="100"/>
        </p:scale>
        <p:origin x="1470"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Master" Target="slideMasters/slideMaster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el Kdouh" userId="84bb54b0-cb14-4bad-a804-0965333339e3" providerId="ADAL" clId="{3FB8833F-FC68-4042-ADE0-9ADE7062971B}"/>
    <pc:docChg chg="modSld">
      <pc:chgData name="Wael Kdouh" userId="84bb54b0-cb14-4bad-a804-0965333339e3" providerId="ADAL" clId="{3FB8833F-FC68-4042-ADE0-9ADE7062971B}" dt="2020-03-23T23:03:19.233" v="1"/>
      <pc:docMkLst>
        <pc:docMk/>
      </pc:docMkLst>
      <pc:sldChg chg="modSp">
        <pc:chgData name="Wael Kdouh" userId="84bb54b0-cb14-4bad-a804-0965333339e3" providerId="ADAL" clId="{3FB8833F-FC68-4042-ADE0-9ADE7062971B}" dt="2020-02-12T02:18:05.457" v="0"/>
        <pc:sldMkLst>
          <pc:docMk/>
          <pc:sldMk cId="3581938780" sldId="260"/>
        </pc:sldMkLst>
        <pc:spChg chg="mod">
          <ac:chgData name="Wael Kdouh" userId="84bb54b0-cb14-4bad-a804-0965333339e3" providerId="ADAL" clId="{3FB8833F-FC68-4042-ADE0-9ADE7062971B}" dt="2020-02-12T02:18:05.457" v="0"/>
          <ac:spMkLst>
            <pc:docMk/>
            <pc:sldMk cId="3581938780" sldId="260"/>
            <ac:spMk id="3" creationId="{00000000-0000-0000-0000-000000000000}"/>
          </ac:spMkLst>
        </pc:spChg>
      </pc:sldChg>
      <pc:sldChg chg="modSp mod">
        <pc:chgData name="Wael Kdouh" userId="84bb54b0-cb14-4bad-a804-0965333339e3" providerId="ADAL" clId="{3FB8833F-FC68-4042-ADE0-9ADE7062971B}" dt="2020-03-23T23:03:19.233" v="1"/>
        <pc:sldMkLst>
          <pc:docMk/>
          <pc:sldMk cId="2715238886" sldId="285"/>
        </pc:sldMkLst>
        <pc:spChg chg="mod">
          <ac:chgData name="Wael Kdouh" userId="84bb54b0-cb14-4bad-a804-0965333339e3" providerId="ADAL" clId="{3FB8833F-FC68-4042-ADE0-9ADE7062971B}" dt="2020-03-23T23:03:19.233" v="1"/>
          <ac:spMkLst>
            <pc:docMk/>
            <pc:sldMk cId="2715238886" sldId="285"/>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4/25/2021 9:06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4/25/2021 9:06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ories.visualstudio.com/devop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4/25/2021 9:06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other technology? That’s fine! Azure DevOps is a great integrator. Integrate the components that you already have and leverage those that you don’t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40665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DevOps brings together people, processes, and technology, automating software delivery to provide continuous value to your users. Using Azure DevOps, you can deliver software faster and more reliably - no matter how big your IT department or what tools you’re using.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4/25/2021 9:06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t>
            </a:r>
            <a:r>
              <a:rPr lang="en-US" b="1" dirty="0"/>
              <a:t>CI/CD pipeline for containerized application</a:t>
            </a:r>
            <a:r>
              <a:rPr lang="en-US" dirty="0"/>
              <a:t>.</a:t>
            </a:r>
          </a:p>
          <a:p>
            <a:endParaRPr lang="en-US" dirty="0"/>
          </a:p>
          <a:p>
            <a:r>
              <a:rPr lang="en-US" dirty="0"/>
              <a:t>From the </a:t>
            </a:r>
            <a:r>
              <a:rPr lang="en-US" b="1" dirty="0"/>
              <a:t>Dev box </a:t>
            </a:r>
            <a:r>
              <a:rPr lang="en-US" dirty="0"/>
              <a:t>=&gt; </a:t>
            </a:r>
            <a:r>
              <a:rPr lang="en-US" b="1" dirty="0"/>
              <a:t>build/run/test container</a:t>
            </a:r>
          </a:p>
          <a:p>
            <a:r>
              <a:rPr lang="en-US" b="1" dirty="0"/>
              <a:t>Push</a:t>
            </a:r>
            <a:r>
              <a:rPr lang="en-US" dirty="0"/>
              <a:t> code to </a:t>
            </a:r>
            <a:r>
              <a:rPr lang="en-US" b="1" dirty="0"/>
              <a:t>Source Control </a:t>
            </a:r>
            <a:r>
              <a:rPr lang="en-US" dirty="0"/>
              <a:t>tool (Git) =&gt; at bottom left corner</a:t>
            </a:r>
          </a:p>
          <a:p>
            <a:r>
              <a:rPr lang="en-US" dirty="0"/>
              <a:t>Repository lives in a  Visual Studio Team Services (or Jenkins) environment</a:t>
            </a:r>
          </a:p>
          <a:p>
            <a:endParaRPr lang="en-US" dirty="0"/>
          </a:p>
          <a:p>
            <a:r>
              <a:rPr lang="en-US" b="0" dirty="0"/>
              <a:t>Your</a:t>
            </a:r>
            <a:r>
              <a:rPr lang="en-US" b="1" dirty="0"/>
              <a:t> Push triggers a build </a:t>
            </a:r>
            <a:r>
              <a:rPr lang="en-US" dirty="0"/>
              <a:t>which will:</a:t>
            </a:r>
          </a:p>
          <a:p>
            <a:pPr marL="171450" indent="-171450">
              <a:buFontTx/>
              <a:buChar char="-"/>
            </a:pPr>
            <a:r>
              <a:rPr lang="en-US" b="1" dirty="0"/>
              <a:t>Build</a:t>
            </a:r>
            <a:r>
              <a:rPr lang="en-US" dirty="0"/>
              <a:t> the container</a:t>
            </a:r>
          </a:p>
          <a:p>
            <a:pPr marL="171450" indent="-171450">
              <a:buFontTx/>
              <a:buChar char="-"/>
            </a:pPr>
            <a:r>
              <a:rPr lang="en-US" b="1" dirty="0"/>
              <a:t>Push</a:t>
            </a:r>
            <a:r>
              <a:rPr lang="en-US" dirty="0"/>
              <a:t> it to Registry</a:t>
            </a:r>
          </a:p>
          <a:p>
            <a:pPr marL="171450" indent="-171450">
              <a:buFontTx/>
              <a:buChar char="-"/>
            </a:pPr>
            <a:r>
              <a:rPr lang="en-US" b="1" dirty="0"/>
              <a:t>Pull</a:t>
            </a:r>
            <a:r>
              <a:rPr lang="en-US" dirty="0"/>
              <a:t> the container</a:t>
            </a:r>
          </a:p>
          <a:p>
            <a:pPr marL="171450" indent="-171450">
              <a:buFontTx/>
              <a:buChar char="-"/>
            </a:pPr>
            <a:r>
              <a:rPr lang="en-US" b="1" dirty="0"/>
              <a:t>Test</a:t>
            </a:r>
            <a:r>
              <a:rPr lang="en-US" dirty="0"/>
              <a:t> the container</a:t>
            </a:r>
          </a:p>
          <a:p>
            <a:pPr marL="171450" indent="-171450">
              <a:buFontTx/>
              <a:buChar char="-"/>
            </a:pPr>
            <a:endParaRPr lang="en-US" dirty="0"/>
          </a:p>
          <a:p>
            <a:pPr marL="0" indent="0">
              <a:buFontTx/>
              <a:buNone/>
            </a:pPr>
            <a:r>
              <a:rPr lang="en-US" dirty="0"/>
              <a:t>After every </a:t>
            </a:r>
            <a:r>
              <a:rPr lang="en-US" b="1" dirty="0"/>
              <a:t>successful build</a:t>
            </a:r>
          </a:p>
          <a:p>
            <a:pPr marL="171450" indent="-171450">
              <a:buFontTx/>
              <a:buChar char="-"/>
            </a:pPr>
            <a:r>
              <a:rPr lang="en-US" b="1" dirty="0"/>
              <a:t>Automatic deployment to Pre Prod</a:t>
            </a:r>
            <a:r>
              <a:rPr lang="en-US" dirty="0"/>
              <a:t> environment: ACS, Service Fabric, … </a:t>
            </a:r>
          </a:p>
          <a:p>
            <a:pPr marL="171450" indent="-171450">
              <a:buFontTx/>
              <a:buChar char="-"/>
            </a:pPr>
            <a:r>
              <a:rPr lang="en-US" b="1" dirty="0"/>
              <a:t>Pull</a:t>
            </a:r>
            <a:r>
              <a:rPr lang="en-US" dirty="0"/>
              <a:t> container from registry</a:t>
            </a:r>
          </a:p>
          <a:p>
            <a:pPr marL="171450" indent="-171450">
              <a:buFontTx/>
              <a:buChar char="-"/>
            </a:pPr>
            <a:r>
              <a:rPr lang="en-US" b="1" dirty="0"/>
              <a:t>Run</a:t>
            </a:r>
            <a:r>
              <a:rPr lang="en-US" dirty="0"/>
              <a:t> Acceptation test</a:t>
            </a:r>
          </a:p>
          <a:p>
            <a:pPr marL="171450" indent="-171450">
              <a:buFontTx/>
              <a:buChar char="-"/>
            </a:pPr>
            <a:endParaRPr lang="en-US" dirty="0"/>
          </a:p>
          <a:p>
            <a:pPr marL="0" indent="0">
              <a:buFontTx/>
              <a:buNone/>
            </a:pPr>
            <a:r>
              <a:rPr lang="en-US" b="1" dirty="0"/>
              <a:t>Every morning (scheduled)</a:t>
            </a:r>
          </a:p>
          <a:p>
            <a:pPr marL="171450" indent="-171450">
              <a:buFontTx/>
              <a:buChar char="-"/>
            </a:pPr>
            <a:r>
              <a:rPr lang="en-US" b="1" dirty="0"/>
              <a:t>Automatic deployment into Prod</a:t>
            </a:r>
          </a:p>
          <a:p>
            <a:pPr marL="171450" indent="-171450">
              <a:buFontTx/>
              <a:buChar char="-"/>
            </a:pPr>
            <a:r>
              <a:rPr lang="en-US" b="1" dirty="0"/>
              <a:t>Pull</a:t>
            </a:r>
            <a:r>
              <a:rPr lang="en-US" dirty="0"/>
              <a:t> container from registry</a:t>
            </a:r>
          </a:p>
          <a:p>
            <a:pPr marL="171450" indent="-171450">
              <a:buFontTx/>
              <a:buChar char="-"/>
            </a:pPr>
            <a:r>
              <a:rPr lang="en-US" b="1" dirty="0"/>
              <a:t>Run</a:t>
            </a:r>
            <a:r>
              <a:rPr lang="en-US" dirty="0"/>
              <a:t> Acceptation test</a:t>
            </a:r>
          </a:p>
          <a:p>
            <a:pPr marL="171450" indent="-171450">
              <a:buFontTx/>
              <a:buChar char="-"/>
            </a:pPr>
            <a:endParaRPr lang="en-US" dirty="0"/>
          </a:p>
          <a:p>
            <a:pPr marL="0" indent="0">
              <a:buFontTx/>
              <a:buNone/>
            </a:pPr>
            <a:r>
              <a:rPr lang="en-US" b="1" dirty="0"/>
              <a:t>Manual</a:t>
            </a:r>
            <a:r>
              <a:rPr lang="en-US" dirty="0"/>
              <a:t> validation =&gt; From </a:t>
            </a:r>
            <a:r>
              <a:rPr lang="en-US" b="1" dirty="0"/>
              <a:t>Dev box -&gt; </a:t>
            </a:r>
            <a:r>
              <a:rPr lang="en-US" sz="900" b="1" kern="1200" dirty="0">
                <a:solidFill>
                  <a:schemeClr val="tx1"/>
                </a:solidFill>
                <a:effectLst/>
                <a:latin typeface="Segoe UI Light" pitchFamily="34" charset="0"/>
                <a:ea typeface="+mn-ea"/>
                <a:cs typeface="+mn-cs"/>
              </a:rPr>
              <a:t>monitoring</a:t>
            </a:r>
            <a:r>
              <a:rPr lang="en-US" sz="900" kern="1200" dirty="0">
                <a:solidFill>
                  <a:schemeClr val="tx1"/>
                </a:solidFill>
                <a:effectLst/>
                <a:latin typeface="Segoe UI Light" pitchFamily="34" charset="0"/>
                <a:ea typeface="+mn-ea"/>
                <a:cs typeface="+mn-cs"/>
              </a:rPr>
              <a:t> through </a:t>
            </a:r>
            <a:r>
              <a:rPr lang="en-US" sz="900" b="1" kern="1200" dirty="0">
                <a:solidFill>
                  <a:schemeClr val="tx1"/>
                </a:solidFill>
                <a:effectLst/>
                <a:latin typeface="Segoe UI Light" pitchFamily="34" charset="0"/>
                <a:ea typeface="+mn-ea"/>
                <a:cs typeface="+mn-cs"/>
              </a:rPr>
              <a:t>App insights </a:t>
            </a:r>
            <a:r>
              <a:rPr lang="en-US" sz="900" b="0" kern="1200" dirty="0">
                <a:solidFill>
                  <a:schemeClr val="tx1"/>
                </a:solidFill>
                <a:effectLst/>
                <a:latin typeface="Segoe UI Light" pitchFamily="34" charset="0"/>
                <a:ea typeface="+mn-ea"/>
                <a:cs typeface="+mn-cs"/>
              </a:rPr>
              <a:t>or</a:t>
            </a:r>
            <a:r>
              <a:rPr lang="en-US" sz="900" b="1" kern="1200" dirty="0">
                <a:solidFill>
                  <a:schemeClr val="tx1"/>
                </a:solidFill>
                <a:effectLst/>
                <a:latin typeface="Segoe UI Light" pitchFamily="34" charset="0"/>
                <a:ea typeface="+mn-ea"/>
                <a:cs typeface="+mn-cs"/>
              </a:rPr>
              <a:t> OMS (Operation Management suite) =&gt; last lab</a:t>
            </a:r>
          </a:p>
          <a:p>
            <a:pPr marL="0" indent="0">
              <a:buFontTx/>
              <a:buNone/>
            </a:pPr>
            <a:r>
              <a:rPr lang="en-US" sz="900" b="1" kern="1200" dirty="0">
                <a:solidFill>
                  <a:schemeClr val="tx1"/>
                </a:solidFill>
                <a:effectLst/>
                <a:latin typeface="Segoe UI Light" pitchFamily="34" charset="0"/>
                <a:ea typeface="+mn-ea"/>
                <a:cs typeface="+mn-cs"/>
              </a:rPr>
              <a:t> </a:t>
            </a:r>
          </a:p>
          <a:p>
            <a:pPr marL="0" indent="0">
              <a:buFontTx/>
              <a:buNone/>
            </a:pPr>
            <a:r>
              <a:rPr lang="en-US" sz="900" b="1" kern="1200" dirty="0">
                <a:solidFill>
                  <a:schemeClr val="tx1"/>
                </a:solidFill>
                <a:effectLst/>
                <a:latin typeface="Segoe UI Light" pitchFamily="34" charset="0"/>
                <a:ea typeface="+mn-ea"/>
                <a:cs typeface="+mn-cs"/>
              </a:rPr>
              <a:t>OMS </a:t>
            </a:r>
            <a:r>
              <a:rPr lang="en-US" sz="900" b="1" kern="1200" dirty="0">
                <a:solidFill>
                  <a:schemeClr val="tx1"/>
                </a:solidFill>
                <a:effectLst/>
                <a:latin typeface="Segoe UI Light" pitchFamily="34" charset="0"/>
                <a:ea typeface="+mn-ea"/>
                <a:cs typeface="+mn-cs"/>
                <a:sym typeface="Wingdings" panose="05000000000000000000" pitchFamily="2" charset="2"/>
              </a:rPr>
              <a:t> System Center for the Cloud (same team working on it.)</a:t>
            </a:r>
            <a:endParaRPr lang="en-US" b="1" dirty="0"/>
          </a:p>
          <a:p>
            <a:pPr marL="171450" indent="-171450">
              <a:buFontTx/>
              <a:buChar char="-"/>
            </a:pPr>
            <a:endParaRPr lang="en-US" dirty="0"/>
          </a:p>
          <a:p>
            <a:pPr marL="17145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4/25/2021 9:06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778745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We will be doing this on AKS and SF </a:t>
            </a:r>
            <a:r>
              <a:rPr lang="en-US" dirty="0"/>
              <a:t>but essentially that’s is the </a:t>
            </a:r>
            <a:r>
              <a:rPr lang="en-US" b="1" dirty="0"/>
              <a:t>same approach in any hosting platform: </a:t>
            </a:r>
            <a:r>
              <a:rPr lang="en-US" b="0" dirty="0"/>
              <a:t>App Service, Kubernetes on premises (or in any Cloud providers)…</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4/25/2021 9:06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30340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4/25/2021 9:06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15754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16</a:t>
            </a:fld>
            <a:endParaRPr lang="en-US"/>
          </a:p>
        </p:txBody>
      </p:sp>
    </p:spTree>
    <p:extLst>
      <p:ext uri="{BB962C8B-B14F-4D97-AF65-F5344CB8AC3E}">
        <p14:creationId xmlns:p14="http://schemas.microsoft.com/office/powerpoint/2010/main" val="279951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17</a:t>
            </a:fld>
            <a:endParaRPr lang="en-US"/>
          </a:p>
        </p:txBody>
      </p:sp>
    </p:spTree>
    <p:extLst>
      <p:ext uri="{BB962C8B-B14F-4D97-AF65-F5344CB8AC3E}">
        <p14:creationId xmlns:p14="http://schemas.microsoft.com/office/powerpoint/2010/main" val="284607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a:t>
            </a:r>
            <a:r>
              <a:rPr lang="en-US" baseline="0" dirty="0"/>
              <a:t> to </a:t>
            </a:r>
            <a:r>
              <a:rPr lang="en-US" b="1" baseline="0" dirty="0"/>
              <a:t>Module 2 – Demos </a:t>
            </a:r>
            <a:r>
              <a:rPr lang="en-US" baseline="0" dirty="0"/>
              <a:t>document section </a:t>
            </a:r>
            <a:r>
              <a:rPr lang="en-US" b="1" baseline="0" dirty="0"/>
              <a:t>Demo 1 </a:t>
            </a:r>
            <a:r>
              <a:rPr lang="en-US" baseline="0" dirty="0"/>
              <a:t>for detail instructions about the demo.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4/25/2021 9:06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292651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15075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Overview of the CI/CD pipeline we will be building using Azure DevOps </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01605F0-F4FA-453C-99F4-6D9D6C769866}" type="datetime8">
              <a:rPr lang="en-US" smtClean="0"/>
              <a:t>4/25/2021 9:06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505142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a:t>
            </a:r>
            <a:r>
              <a:rPr lang="en-US" baseline="0" dirty="0"/>
              <a:t> to </a:t>
            </a:r>
            <a:r>
              <a:rPr lang="en-US" b="1" baseline="0" dirty="0"/>
              <a:t>Module 6 – Demos </a:t>
            </a:r>
            <a:r>
              <a:rPr lang="en-US" baseline="0" dirty="0"/>
              <a:t>document section </a:t>
            </a:r>
            <a:r>
              <a:rPr lang="en-US" b="1" baseline="0" dirty="0"/>
              <a:t>Demo 2 </a:t>
            </a:r>
            <a:r>
              <a:rPr lang="en-US" baseline="0" dirty="0"/>
              <a:t>for detail instructions about the demo.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4/25/2021 9:06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187339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Agents</a:t>
            </a:r>
            <a:r>
              <a:rPr lang="en-US" dirty="0"/>
              <a:t> are needed to </a:t>
            </a:r>
            <a:r>
              <a:rPr lang="en-US" b="1" dirty="0"/>
              <a:t>build, deploy and test </a:t>
            </a:r>
            <a:r>
              <a:rPr lang="en-US" dirty="0"/>
              <a:t>your code.</a:t>
            </a:r>
          </a:p>
          <a:p>
            <a:endParaRPr lang="en-US" dirty="0"/>
          </a:p>
          <a:p>
            <a:r>
              <a:rPr lang="en-US" b="1" dirty="0"/>
              <a:t>Private Agents</a:t>
            </a:r>
            <a:r>
              <a:rPr lang="en-US" dirty="0"/>
              <a:t>: </a:t>
            </a:r>
            <a:r>
              <a:rPr lang="en-US" b="1" dirty="0"/>
              <a:t>You control/manage </a:t>
            </a:r>
            <a:r>
              <a:rPr lang="en-US" dirty="0"/>
              <a:t>them</a:t>
            </a:r>
          </a:p>
          <a:p>
            <a:endParaRPr lang="en-US" dirty="0"/>
          </a:p>
          <a:p>
            <a:r>
              <a:rPr lang="en-US" b="1" dirty="0"/>
              <a:t>Hosted Agent</a:t>
            </a:r>
            <a:r>
              <a:rPr lang="en-US" dirty="0"/>
              <a:t>: Managed/Controlled </a:t>
            </a:r>
            <a:r>
              <a:rPr lang="en-US" b="1" dirty="0"/>
              <a:t>by Microsoft</a:t>
            </a:r>
          </a:p>
          <a:p>
            <a:endParaRPr lang="en-US" dirty="0"/>
          </a:p>
          <a:p>
            <a:r>
              <a:rPr lang="en-US" dirty="0"/>
              <a:t>Amongst hosted agents, your have </a:t>
            </a:r>
            <a:r>
              <a:rPr lang="en-US" b="1" dirty="0"/>
              <a:t>Linux and Windows hosted agents</a:t>
            </a:r>
            <a:r>
              <a:rPr lang="en-US" dirty="0"/>
              <a:t>.</a:t>
            </a:r>
          </a:p>
          <a:p>
            <a:endParaRPr lang="en-US" dirty="0"/>
          </a:p>
          <a:p>
            <a:pPr marL="171450" indent="-171450">
              <a:buFont typeface="Symbol" panose="05050102010706020507" pitchFamily="18" charset="2"/>
              <a:buChar char="Þ"/>
            </a:pPr>
            <a:r>
              <a:rPr lang="en-US" dirty="0"/>
              <a:t>Recommendation: </a:t>
            </a:r>
            <a:r>
              <a:rPr lang="en-US" b="1" dirty="0"/>
              <a:t>Use Hosted </a:t>
            </a:r>
            <a:r>
              <a:rPr lang="en-US" dirty="0"/>
              <a:t>unless you cannot</a:t>
            </a:r>
          </a:p>
          <a:p>
            <a:pPr marL="171450" indent="-171450">
              <a:buFont typeface="Symbol" panose="05050102010706020507" pitchFamily="18" charset="2"/>
              <a:buChar char="Þ"/>
            </a:pPr>
            <a:endParaRPr lang="en-US" dirty="0"/>
          </a:p>
          <a:p>
            <a:pPr marL="0" indent="0">
              <a:buFont typeface="Symbol" panose="05050102010706020507" pitchFamily="18" charset="2"/>
              <a:buNone/>
            </a:pPr>
            <a:r>
              <a:rPr lang="en-US" dirty="0"/>
              <a:t>Note: </a:t>
            </a:r>
            <a:r>
              <a:rPr lang="en-US" dirty="0" err="1"/>
              <a:t>vsts</a:t>
            </a:r>
            <a:r>
              <a:rPr lang="en-US" dirty="0"/>
              <a:t>-agent image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4/25/2021 9:06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598408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4/25/2021 9:06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27029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hand side: </a:t>
            </a:r>
          </a:p>
          <a:p>
            <a:endParaRPr lang="en-US" dirty="0"/>
          </a:p>
          <a:p>
            <a:pPr marL="171450" indent="-171450">
              <a:buFontTx/>
              <a:buChar char="-"/>
            </a:pPr>
            <a:r>
              <a:rPr lang="en-US" b="1" dirty="0"/>
              <a:t>Code repository </a:t>
            </a:r>
          </a:p>
          <a:p>
            <a:pPr marL="171450" indent="-171450">
              <a:buFontTx/>
              <a:buChar char="-"/>
            </a:pPr>
            <a:r>
              <a:rPr lang="en-US" b="1" dirty="0"/>
              <a:t>Branch</a:t>
            </a:r>
            <a:r>
              <a:rPr lang="en-US" dirty="0"/>
              <a:t> selected =&gt; master</a:t>
            </a:r>
          </a:p>
          <a:p>
            <a:pPr marL="0" indent="0">
              <a:buFontTx/>
              <a:buNone/>
            </a:pPr>
            <a:endParaRPr lang="en-US" dirty="0"/>
          </a:p>
          <a:p>
            <a:pPr marL="0" indent="0">
              <a:buFontTx/>
              <a:buNone/>
            </a:pPr>
            <a:r>
              <a:rPr lang="en-US" dirty="0"/>
              <a:t>Center:</a:t>
            </a:r>
          </a:p>
          <a:p>
            <a:pPr marL="171450" indent="-171450">
              <a:buFontTx/>
              <a:buChar char="-"/>
            </a:pPr>
            <a:r>
              <a:rPr lang="en-US" b="1" dirty="0"/>
              <a:t>Change</a:t>
            </a:r>
            <a:r>
              <a:rPr lang="en-US" dirty="0"/>
              <a:t> to branch </a:t>
            </a:r>
            <a:r>
              <a:rPr lang="en-US" b="1" dirty="0"/>
              <a:t>triggers build</a:t>
            </a:r>
          </a:p>
          <a:p>
            <a:pPr marL="171450" indent="-171450">
              <a:buFontTx/>
              <a:buChar char="-"/>
            </a:pPr>
            <a:endParaRPr lang="en-US" dirty="0"/>
          </a:p>
          <a:p>
            <a:pPr marL="0" indent="0">
              <a:buFontTx/>
              <a:buNone/>
            </a:pPr>
            <a:r>
              <a:rPr lang="en-US" dirty="0"/>
              <a:t>Right:</a:t>
            </a:r>
          </a:p>
          <a:p>
            <a:pPr marL="171450" indent="-171450">
              <a:buFontTx/>
              <a:buChar char="-"/>
            </a:pPr>
            <a:r>
              <a:rPr lang="en-US" b="1" dirty="0"/>
              <a:t>Build</a:t>
            </a:r>
            <a:r>
              <a:rPr lang="en-US" dirty="0"/>
              <a:t> can be </a:t>
            </a:r>
            <a:r>
              <a:rPr lang="en-US" b="1" dirty="0"/>
              <a:t>scheduled</a:t>
            </a:r>
            <a:r>
              <a:rPr lang="en-US" dirty="0"/>
              <a:t> on week days at certain hour.</a:t>
            </a:r>
          </a:p>
          <a:p>
            <a:pPr marL="0" indent="0">
              <a:buFontTx/>
              <a:buNone/>
            </a:pPr>
            <a:endParaRPr lang="en-US" dirty="0"/>
          </a:p>
          <a:p>
            <a:pPr marL="0" indent="0">
              <a:buFontTx/>
              <a:buNone/>
            </a:pPr>
            <a:endParaRPr lang="en-US" dirty="0"/>
          </a:p>
          <a:p>
            <a:pPr marL="171450" indent="-171450">
              <a:buFontTx/>
              <a:buChar char="-"/>
            </a:pPr>
            <a:r>
              <a:rPr lang="en-US" dirty="0"/>
              <a:t>It can also be triggered </a:t>
            </a:r>
            <a:r>
              <a:rPr lang="en-US" b="1" dirty="0"/>
              <a:t>on-demand</a:t>
            </a:r>
            <a:r>
              <a:rPr lang="en-US" dirty="0"/>
              <a:t>.</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4/25/2021 9:06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960254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Please refer</a:t>
            </a:r>
            <a:r>
              <a:rPr lang="en-US" baseline="0" dirty="0"/>
              <a:t> to </a:t>
            </a:r>
            <a:r>
              <a:rPr lang="en-US" b="1" baseline="0" dirty="0"/>
              <a:t>Module 6 – Demos </a:t>
            </a:r>
            <a:r>
              <a:rPr lang="en-US" baseline="0" dirty="0"/>
              <a:t>document section </a:t>
            </a:r>
            <a:r>
              <a:rPr lang="en-US" b="1" baseline="0" dirty="0"/>
              <a:t>Demo 3 </a:t>
            </a:r>
            <a:r>
              <a:rPr lang="en-US" baseline="0" dirty="0"/>
              <a:t>for detail instructions about the demo.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4/25/2021 9:06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39026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Release pipeline </a:t>
            </a:r>
            <a:r>
              <a:rPr lang="en-US" dirty="0"/>
              <a:t>=&gt; </a:t>
            </a:r>
            <a:r>
              <a:rPr lang="en-US" b="1" dirty="0"/>
              <a:t>deploy</a:t>
            </a:r>
            <a:r>
              <a:rPr lang="en-US" dirty="0"/>
              <a:t> what has been built</a:t>
            </a:r>
          </a:p>
          <a:p>
            <a:endParaRPr lang="en-US" dirty="0"/>
          </a:p>
          <a:p>
            <a:r>
              <a:rPr lang="en-US" dirty="0"/>
              <a:t>Left:</a:t>
            </a:r>
          </a:p>
          <a:p>
            <a:pPr marL="171450" indent="-171450">
              <a:buFontTx/>
              <a:buChar char="-"/>
            </a:pPr>
            <a:r>
              <a:rPr lang="en-US" b="1" dirty="0"/>
              <a:t>Kubernetes</a:t>
            </a:r>
            <a:r>
              <a:rPr lang="en-US" dirty="0"/>
              <a:t> cluster </a:t>
            </a:r>
            <a:r>
              <a:rPr lang="en-US" b="1" dirty="0"/>
              <a:t>in AKS </a:t>
            </a:r>
            <a:r>
              <a:rPr lang="en-US" dirty="0"/>
              <a:t>=&gt; built-in </a:t>
            </a:r>
            <a:r>
              <a:rPr lang="en-US" dirty="0" err="1"/>
              <a:t>kubectl</a:t>
            </a:r>
            <a:r>
              <a:rPr lang="en-US" dirty="0"/>
              <a:t> task </a:t>
            </a:r>
            <a:r>
              <a:rPr lang="en-US" b="1" dirty="0" err="1"/>
              <a:t>kubectl</a:t>
            </a:r>
            <a:r>
              <a:rPr lang="en-US" b="1" dirty="0"/>
              <a:t> apply </a:t>
            </a:r>
            <a:r>
              <a:rPr lang="en-US" b="1" dirty="0" err="1"/>
              <a:t>yaml</a:t>
            </a:r>
            <a:r>
              <a:rPr lang="en-US" b="1" dirty="0"/>
              <a:t> files </a:t>
            </a:r>
            <a:r>
              <a:rPr lang="en-US" b="1" dirty="0">
                <a:sym typeface="Wingdings" panose="05000000000000000000" pitchFamily="2" charset="2"/>
              </a:rPr>
              <a:t> </a:t>
            </a:r>
            <a:r>
              <a:rPr lang="en-US" b="0" dirty="0">
                <a:sym typeface="Wingdings" panose="05000000000000000000" pitchFamily="2" charset="2"/>
              </a:rPr>
              <a:t>what we did in </a:t>
            </a:r>
            <a:r>
              <a:rPr lang="en-US" b="1" dirty="0">
                <a:sym typeface="Wingdings" panose="05000000000000000000" pitchFamily="2" charset="2"/>
              </a:rPr>
              <a:t>previous lab </a:t>
            </a:r>
            <a:r>
              <a:rPr lang="en-US" b="0" dirty="0">
                <a:sym typeface="Wingdings" panose="05000000000000000000" pitchFamily="2" charset="2"/>
              </a:rPr>
              <a:t>in command line</a:t>
            </a:r>
          </a:p>
          <a:p>
            <a:pPr marL="171450" indent="-171450">
              <a:buFontTx/>
              <a:buChar char="-"/>
            </a:pPr>
            <a:endParaRPr lang="en-US" b="0" dirty="0">
              <a:sym typeface="Wingdings" panose="05000000000000000000" pitchFamily="2" charset="2"/>
            </a:endParaRPr>
          </a:p>
          <a:p>
            <a:pPr marL="0" indent="0">
              <a:buFontTx/>
              <a:buNone/>
            </a:pPr>
            <a:r>
              <a:rPr lang="en-US" b="0" dirty="0">
                <a:sym typeface="Wingdings" panose="05000000000000000000" pitchFamily="2" charset="2"/>
              </a:rPr>
              <a:t>Right:</a:t>
            </a:r>
          </a:p>
          <a:p>
            <a:pPr marL="0" indent="0">
              <a:buFontTx/>
              <a:buNone/>
            </a:pPr>
            <a:r>
              <a:rPr lang="en-US" b="0" dirty="0">
                <a:sym typeface="Wingdings" panose="05000000000000000000" pitchFamily="2" charset="2"/>
              </a:rPr>
              <a:t>- Docker </a:t>
            </a:r>
            <a:r>
              <a:rPr lang="en-US" b="1" dirty="0">
                <a:sym typeface="Wingdings" panose="05000000000000000000" pitchFamily="2" charset="2"/>
              </a:rPr>
              <a:t>Swarm </a:t>
            </a:r>
            <a:r>
              <a:rPr lang="en-US" b="0" dirty="0">
                <a:sym typeface="Wingdings" panose="05000000000000000000" pitchFamily="2" charset="2"/>
              </a:rPr>
              <a:t>cluster in </a:t>
            </a:r>
            <a:r>
              <a:rPr lang="en-US" b="1" dirty="0">
                <a:sym typeface="Wingdings" panose="05000000000000000000" pitchFamily="2" charset="2"/>
              </a:rPr>
              <a:t>ACS</a:t>
            </a:r>
            <a:r>
              <a:rPr lang="en-US" b="0" dirty="0">
                <a:sym typeface="Wingdings" panose="05000000000000000000" pitchFamily="2" charset="2"/>
              </a:rPr>
              <a:t> =&gt; </a:t>
            </a:r>
            <a:r>
              <a:rPr lang="en-US" b="1" dirty="0">
                <a:sym typeface="Wingdings" panose="05000000000000000000" pitchFamily="2" charset="2"/>
              </a:rPr>
              <a:t>command line script </a:t>
            </a:r>
            <a:r>
              <a:rPr lang="en-US" b="0" dirty="0">
                <a:sym typeface="Wingdings" panose="05000000000000000000" pitchFamily="2" charset="2"/>
              </a:rPr>
              <a:t>to be </a:t>
            </a:r>
            <a:r>
              <a:rPr lang="en-US" b="1" dirty="0">
                <a:sym typeface="Wingdings" panose="05000000000000000000" pitchFamily="2" charset="2"/>
              </a:rPr>
              <a:t>run remotely on </a:t>
            </a:r>
            <a:r>
              <a:rPr lang="en-US" b="0" dirty="0">
                <a:sym typeface="Wingdings" panose="05000000000000000000" pitchFamily="2" charset="2"/>
              </a:rPr>
              <a:t>Swarm </a:t>
            </a:r>
            <a:r>
              <a:rPr lang="en-US" b="1" dirty="0">
                <a:sym typeface="Wingdings" panose="05000000000000000000" pitchFamily="2" charset="2"/>
              </a:rPr>
              <a:t>master</a:t>
            </a:r>
            <a:r>
              <a:rPr lang="en-US" b="0" dirty="0">
                <a:sym typeface="Wingdings" panose="05000000000000000000" pitchFamily="2" charset="2"/>
              </a:rPr>
              <a:t>  </a:t>
            </a:r>
            <a:r>
              <a:rPr lang="en-US" b="1" dirty="0">
                <a:sym typeface="Wingdings" panose="05000000000000000000" pitchFamily="2" charset="2"/>
              </a:rPr>
              <a:t>previous lab</a:t>
            </a:r>
            <a:r>
              <a:rPr lang="en-US" b="0" dirty="0">
                <a:sym typeface="Wingdings" panose="05000000000000000000" pitchFamily="2" charset="2"/>
              </a:rPr>
              <a:t>.</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4/25/2021 9:06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495473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b="1" dirty="0"/>
              <a:t>trigger</a:t>
            </a:r>
            <a:r>
              <a:rPr lang="en-US" dirty="0"/>
              <a:t> continuous deployment:</a:t>
            </a:r>
          </a:p>
          <a:p>
            <a:endParaRPr lang="en-US" dirty="0"/>
          </a:p>
          <a:p>
            <a:pPr marL="171450" indent="-171450">
              <a:buFontTx/>
              <a:buChar char="-"/>
            </a:pPr>
            <a:r>
              <a:rPr lang="en-US" b="1" dirty="0"/>
              <a:t>After a given build</a:t>
            </a:r>
          </a:p>
          <a:p>
            <a:pPr marL="171450" indent="-171450">
              <a:buFontTx/>
              <a:buChar char="-"/>
            </a:pPr>
            <a:r>
              <a:rPr lang="en-US" b="1" dirty="0"/>
              <a:t>Scheduled</a:t>
            </a:r>
          </a:p>
          <a:p>
            <a:pPr marL="171450" indent="-171450">
              <a:buFontTx/>
              <a:buChar char="-"/>
            </a:pPr>
            <a:r>
              <a:rPr lang="en-US" b="1" dirty="0"/>
              <a:t>On-demand</a:t>
            </a:r>
            <a:r>
              <a:rPr lang="en-US" dirty="0"/>
              <a:t> =&gt; validation can be enforced (just like Code Review)</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4/25/2021 9:06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290579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Please refer</a:t>
            </a:r>
            <a:r>
              <a:rPr lang="en-US" baseline="0" dirty="0"/>
              <a:t> to </a:t>
            </a:r>
            <a:r>
              <a:rPr lang="en-US" b="1" baseline="0" dirty="0"/>
              <a:t>Module 6 – Demos </a:t>
            </a:r>
            <a:r>
              <a:rPr lang="en-US" baseline="0" dirty="0"/>
              <a:t>document section </a:t>
            </a:r>
            <a:r>
              <a:rPr lang="en-US" b="1" baseline="0" dirty="0"/>
              <a:t>Demo 4 </a:t>
            </a:r>
            <a:r>
              <a:rPr lang="en-US" baseline="0" dirty="0"/>
              <a:t>for detail instructions about the demo.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4/25/2021 9:06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159894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Moving from the developer environment, Azure also makes deploying, or integrating existing, DevOps pipelines as fast as possible</a:t>
            </a:r>
          </a:p>
          <a:p>
            <a:pPr marL="780145" lvl="1" indent="-344100"/>
            <a:r>
              <a:rPr lang="en-US" dirty="0"/>
              <a:t>Azure DevOps Projects is the quickest way to get started with DevOps on Azure for people who know about DevOps but are just starting or want a quick way to create a basic pipeline to play with or build upon. </a:t>
            </a:r>
          </a:p>
          <a:p>
            <a:pPr marL="780145" lvl="1" indent="-344100"/>
            <a:r>
              <a:rPr lang="en-US" dirty="0"/>
              <a:t>DevOps projects creates a basic, complete CI/CD pipeline in Azure which can later be extended and customized outside in Azure Pipelines</a:t>
            </a:r>
          </a:p>
          <a:p>
            <a:pPr marL="780145" lvl="1" indent="-344100"/>
            <a:r>
              <a:rPr lang="en-US" dirty="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4/25/2021 9:06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31</a:t>
            </a:fld>
            <a:endParaRPr lang="en-US">
              <a:solidFill>
                <a:prstClr val="black"/>
              </a:solidFill>
            </a:endParaRPr>
          </a:p>
        </p:txBody>
      </p:sp>
    </p:spTree>
    <p:extLst>
      <p:ext uri="{BB962C8B-B14F-4D97-AF65-F5344CB8AC3E}">
        <p14:creationId xmlns:p14="http://schemas.microsoft.com/office/powerpoint/2010/main" val="1253786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4/25/2021 9:06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12466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4/25/2021 9:06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4/25/2021 9:06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resources to walk you through:</a:t>
            </a:r>
          </a:p>
          <a:p>
            <a:endParaRPr lang="en-US" dirty="0"/>
          </a:p>
          <a:p>
            <a:pPr marL="171450" indent="-171450">
              <a:buFontTx/>
              <a:buChar char="-"/>
            </a:pPr>
            <a:r>
              <a:rPr lang="en-US" dirty="0"/>
              <a:t>Deploying </a:t>
            </a:r>
            <a:r>
              <a:rPr lang="en-US" b="1" dirty="0"/>
              <a:t>in AKS </a:t>
            </a:r>
            <a:r>
              <a:rPr lang="en-US" dirty="0"/>
              <a:t>from </a:t>
            </a:r>
            <a:r>
              <a:rPr lang="en-US" b="1" dirty="0"/>
              <a:t>Jenkins</a:t>
            </a:r>
          </a:p>
          <a:p>
            <a:pPr marL="171450" indent="-171450">
              <a:buFontTx/>
              <a:buChar char="-"/>
            </a:pPr>
            <a:r>
              <a:rPr lang="en-US" dirty="0"/>
              <a:t>Deploying in </a:t>
            </a:r>
            <a:r>
              <a:rPr lang="en-US" b="1" dirty="0"/>
              <a:t>Service Fabric Linux </a:t>
            </a:r>
            <a:r>
              <a:rPr lang="en-US" dirty="0"/>
              <a:t>cluster from </a:t>
            </a:r>
            <a:r>
              <a:rPr lang="en-US" b="1" dirty="0"/>
              <a:t>Jenkins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4/25/2021 9:06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232364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It all begins on each developer's machine, coding the app itself, using their preferred languages or platforms, and testing it locally </a:t>
            </a:r>
          </a:p>
          <a:p>
            <a:pPr marL="0" indent="0">
              <a:buFontTx/>
              <a:buNone/>
            </a:pPr>
            <a:endParaRPr lang="en-US" dirty="0"/>
          </a:p>
          <a:p>
            <a:pPr marL="0" indent="0">
              <a:buFontTx/>
              <a:buNone/>
            </a:pPr>
            <a:r>
              <a:rPr lang="en-US" dirty="0"/>
              <a:t>But in every case, you will have a very important point in common, no matter what language, framework, or platforms you choose. </a:t>
            </a:r>
          </a:p>
          <a:p>
            <a:pPr marL="0" indent="0">
              <a:buFontTx/>
              <a:buNone/>
            </a:pPr>
            <a:r>
              <a:rPr lang="en-US" dirty="0"/>
              <a:t>In this specific workflow, you are always developing and testing Docker containers locally</a:t>
            </a:r>
          </a:p>
          <a:p>
            <a:pPr marL="0" indent="0">
              <a:buFontTx/>
              <a:buNone/>
            </a:pPr>
            <a:endParaRPr lang="en-US" dirty="0"/>
          </a:p>
          <a:p>
            <a:pPr marL="0" indent="0">
              <a:buFontTx/>
              <a:buNone/>
            </a:pPr>
            <a:r>
              <a:rPr lang="en-US" dirty="0"/>
              <a:t>Docker image instance/container will container: An OS (Linux distro/Windows), Files added by the dev (ex. App binaries), Config (ex. Environment settings/</a:t>
            </a:r>
            <a:r>
              <a:rPr lang="en-US" dirty="0" err="1"/>
              <a:t>dependenices</a:t>
            </a:r>
            <a:r>
              <a:rPr lang="en-US" dirty="0"/>
              <a:t>), Instructions for what processes to run by Docker </a:t>
            </a:r>
          </a:p>
          <a:p>
            <a:pPr marL="0" indent="0">
              <a:buFontTx/>
              <a:buNone/>
            </a:pPr>
            <a:endParaRPr lang="en-US" dirty="0"/>
          </a:p>
          <a:p>
            <a:pPr marL="0" indent="0">
              <a:buFontTx/>
              <a:buNone/>
            </a:pPr>
            <a:endParaRPr lang="en-US" dirty="0"/>
          </a:p>
          <a:p>
            <a:pPr marL="228600" indent="-228600">
              <a:buFontTx/>
              <a:buAutoNum type="arabicPeriod"/>
            </a:pPr>
            <a:endParaRPr lang="en-US" dirty="0"/>
          </a:p>
          <a:p>
            <a:pPr marL="228600" indent="-228600">
              <a:buFontTx/>
              <a:buAutoNum type="arabicPeriod"/>
            </a:pPr>
            <a:r>
              <a:rPr lang="en-US" dirty="0"/>
              <a:t>You can work with Docker CLI and write your code using any code editor, but if you use Visual Studio Code, it makes it easy to author </a:t>
            </a:r>
            <a:r>
              <a:rPr lang="en-US" dirty="0" err="1"/>
              <a:t>Dockerfile</a:t>
            </a:r>
            <a:r>
              <a:rPr lang="en-US" dirty="0"/>
              <a:t> and docker-</a:t>
            </a:r>
            <a:r>
              <a:rPr lang="en-US" dirty="0" err="1"/>
              <a:t>compose.yml</a:t>
            </a:r>
            <a:r>
              <a:rPr lang="en-US" dirty="0"/>
              <a:t> files in your workspace. Plus, you can run Visual Studio Code tasks from the IDE that will prompt scripts that can be running elaborated operations using Docker CLI underneath.</a:t>
            </a:r>
          </a:p>
          <a:p>
            <a:pPr marL="228600" indent="-228600">
              <a:buFontTx/>
              <a:buAutoNum type="arabicPeriod"/>
            </a:pPr>
            <a:r>
              <a:rPr lang="en-US" dirty="0"/>
              <a:t>The </a:t>
            </a:r>
            <a:r>
              <a:rPr lang="en-US" dirty="0" err="1"/>
              <a:t>DockerFile</a:t>
            </a:r>
            <a:r>
              <a:rPr lang="en-US" dirty="0"/>
              <a:t> is usually placed within the root folder of your app or service and contains the required commands so that Docker knows how to set up and run that app or service. You can create your </a:t>
            </a:r>
            <a:r>
              <a:rPr lang="en-US" dirty="0" err="1"/>
              <a:t>DockerFile</a:t>
            </a:r>
            <a:r>
              <a:rPr lang="en-US" dirty="0"/>
              <a:t> and add it to your project along with your code (node.js, .NET Core, etc.), or, if you are new to the environment, take a look at the following Tip. (one per custom image) You can create a custom image leveraging existing, or from scratch in Linux (not recommended when you are just starting out) </a:t>
            </a:r>
          </a:p>
          <a:p>
            <a:pPr marL="228600" indent="-228600">
              <a:buFontTx/>
              <a:buAutoNum type="arabicPeriod"/>
            </a:pPr>
            <a:r>
              <a:rPr lang="en-US" dirty="0"/>
              <a:t>Create images from your </a:t>
            </a:r>
            <a:r>
              <a:rPr lang="en-US" dirty="0" err="1"/>
              <a:t>dockerfile</a:t>
            </a:r>
            <a:r>
              <a:rPr lang="en-US" dirty="0"/>
              <a:t> specs (When taking into account the "outer-loop DevOps workflow," the images will be created by an automated build process whenever you push your source code to a Git repository (Continuous Integration) so the images will be created in that global environment from your source code.) But, before we consider going to that outer-loop route, we need to ensure that the Docker application is actually working properly so that they don't push code that might not work properly to the source control system (Git, etc.). Therefore, each developer first needs to do the entire inner-loop process to test locally and continue developing until they want to push a complete feature or change to the source control system.</a:t>
            </a:r>
          </a:p>
          <a:p>
            <a:pPr marL="228600" indent="-228600">
              <a:buFontTx/>
              <a:buAutoNum type="arabicPeriod"/>
            </a:pPr>
            <a:r>
              <a:rPr lang="en-US" dirty="0"/>
              <a:t>Step 4: (Optional) Define your services in docker-</a:t>
            </a:r>
            <a:r>
              <a:rPr lang="en-US" dirty="0" err="1"/>
              <a:t>compose.yml</a:t>
            </a:r>
            <a:r>
              <a:rPr lang="en-US" dirty="0"/>
              <a:t> when building a composed Docker app with multiple services. With the docker-</a:t>
            </a:r>
            <a:r>
              <a:rPr lang="en-US" dirty="0" err="1"/>
              <a:t>compose.yml</a:t>
            </a:r>
            <a:r>
              <a:rPr lang="en-US" dirty="0"/>
              <a:t> file you can define a set of related services to be deployed as a composed application with the deployment commands explained in the next step section (create that file in your main or root solution folder)</a:t>
            </a:r>
          </a:p>
          <a:p>
            <a:pPr marL="228600" indent="-228600">
              <a:buFontTx/>
              <a:buAutoNum type="arabicPeriod"/>
            </a:pPr>
            <a:endParaRPr lang="en-US" dirty="0"/>
          </a:p>
          <a:p>
            <a:pPr marL="228600" indent="-228600">
              <a:buFontTx/>
              <a:buAutoNum type="arabicPeriod"/>
            </a:pPr>
            <a:r>
              <a:rPr lang="en-US" dirty="0"/>
              <a:t>Step 5: Build and run your Docker app: If your app has only a single container, you just need to run it by deploying it to your Docker Host (VM or physical server). However, if your app is made up of multiple services, you need to compose it, too. Let's see the different options. Note docker-compose up and docker run might be enough for testing your containers in your development environment, but you might not use them at all if you are expecting to work with Docker clusters and orchestrators like Docker Swarm, Mesosphere DC/OS, or Kubernetes in order to be able to scale up</a:t>
            </a:r>
          </a:p>
          <a:p>
            <a:pPr marL="228600" indent="-228600">
              <a:buFontTx/>
              <a:buAutoNum type="arabicPeriod"/>
            </a:pPr>
            <a:endParaRPr lang="en-US" dirty="0"/>
          </a:p>
          <a:p>
            <a:pPr marL="228600" indent="-228600">
              <a:buFontTx/>
              <a:buAutoNum type="arabicPeriod"/>
            </a:pPr>
            <a:r>
              <a:rPr lang="en-US" dirty="0"/>
              <a:t>Test locally: Visual Studio Code supports debugging Docker if you're using Node.js and other platforms like .NET Core containers. You also can debug .NET Core containers in Docker when using Visual Studio, as described in the next section.</a:t>
            </a:r>
          </a:p>
          <a:p>
            <a:pPr marL="0" indent="0">
              <a:buFontTx/>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4/25/2021 9:06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910309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what containers are and how we can work with them, then we’ve talked about how containers are great for deploying microservices. Once we are deploying a variety of microservices, we look to an orchestrator to help us schedule and manage our services. Now we will talk about DevOps. When combining these technologies and approaches, we can enable the development and deployment of better software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37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4/25/2021 9:06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65243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hlinkClick r:id="rId3"/>
              </a:rPr>
              <a:t>http://stories.visualstudio.com/devops</a:t>
            </a:r>
            <a:r>
              <a:rPr lang="en-US" sz="900" dirty="0"/>
              <a:t> </a:t>
            </a:r>
          </a:p>
          <a:p>
            <a:r>
              <a:rPr lang="en-US" dirty="0"/>
              <a:t>The </a:t>
            </a:r>
            <a:r>
              <a:rPr lang="en-US" b="1" dirty="0"/>
              <a:t>link</a:t>
            </a:r>
            <a:r>
              <a:rPr lang="en-US" dirty="0"/>
              <a:t> shows Microsoft’s </a:t>
            </a:r>
            <a:r>
              <a:rPr lang="en-US" b="1" dirty="0"/>
              <a:t>journey towards DevOps =&gt;</a:t>
            </a:r>
            <a:r>
              <a:rPr lang="en-US" b="0" dirty="0"/>
              <a:t> it explain how we made this </a:t>
            </a:r>
            <a:r>
              <a:rPr lang="en-US" b="1" dirty="0"/>
              <a:t>cultural shift</a:t>
            </a:r>
          </a:p>
          <a:p>
            <a:r>
              <a:rPr lang="en-US" b="1" dirty="0">
                <a:sym typeface="Wingdings" panose="05000000000000000000" pitchFamily="2" charset="2"/>
              </a:rPr>
              <a:t> Optionally: Open the web page</a:t>
            </a:r>
            <a:endParaRPr lang="en-US" b="1" dirty="0"/>
          </a:p>
          <a:p>
            <a:r>
              <a:rPr lang="en-US" b="0" dirty="0"/>
              <a:t>On the web page search for </a:t>
            </a:r>
            <a:r>
              <a:rPr lang="en-US" sz="900" b="1" i="1" u="sng" strike="noStrike" kern="1200" dirty="0">
                <a:solidFill>
                  <a:schemeClr val="tx1"/>
                </a:solidFill>
                <a:effectLst/>
                <a:latin typeface="Segoe UI Light" pitchFamily="34" charset="0"/>
                <a:ea typeface="+mn-ea"/>
                <a:cs typeface="+mn-cs"/>
              </a:rPr>
              <a:t>Shift in Role</a:t>
            </a:r>
            <a:r>
              <a:rPr lang="en-US" sz="900" b="0" i="0" u="none" strike="noStrike" kern="1200" dirty="0">
                <a:solidFill>
                  <a:schemeClr val="tx1"/>
                </a:solidFill>
                <a:effectLst/>
                <a:latin typeface="Segoe UI Light" pitchFamily="34" charset="0"/>
                <a:ea typeface="+mn-ea"/>
                <a:cs typeface="+mn-cs"/>
              </a:rPr>
              <a:t>. =&gt; </a:t>
            </a:r>
            <a:r>
              <a:rPr lang="en-US" sz="900" b="1" i="0" u="none" strike="noStrike" kern="1200" dirty="0">
                <a:solidFill>
                  <a:schemeClr val="tx1"/>
                </a:solidFill>
                <a:effectLst/>
                <a:latin typeface="Segoe UI Light" pitchFamily="34" charset="0"/>
                <a:ea typeface="+mn-ea"/>
                <a:cs typeface="+mn-cs"/>
              </a:rPr>
              <a:t>small cross functional teams </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Donovan Brown definition: </a:t>
            </a:r>
            <a:r>
              <a:rPr lang="en-US" sz="1200" b="1" i="0" u="sng" kern="1200" dirty="0">
                <a:solidFill>
                  <a:schemeClr val="tx1"/>
                </a:solidFill>
                <a:effectLst/>
                <a:latin typeface="Segoe UI Light" pitchFamily="34" charset="0"/>
                <a:ea typeface="+mn-ea"/>
                <a:cs typeface="+mn-cs"/>
              </a:rPr>
              <a:t>“DevOps is the union of people, process, and products to enable continuous delivery of value to our end users.”</a:t>
            </a:r>
            <a:endParaRPr lang="en-US" sz="1200" b="1" u="sng" dirty="0"/>
          </a:p>
          <a:p>
            <a:endParaRPr lang="en-US" sz="1200" dirty="0"/>
          </a:p>
          <a:p>
            <a:r>
              <a:rPr lang="en-US" sz="1200" dirty="0"/>
              <a:t>A bit of </a:t>
            </a:r>
            <a:r>
              <a:rPr lang="en-US" sz="1200" b="1" dirty="0"/>
              <a:t>marketing discussion </a:t>
            </a:r>
            <a:r>
              <a:rPr lang="en-US" sz="1200" b="0" dirty="0"/>
              <a:t>but </a:t>
            </a:r>
            <a:r>
              <a:rPr lang="en-US" sz="1200" b="0" dirty="0" err="1"/>
              <a:t>devOps</a:t>
            </a:r>
            <a:r>
              <a:rPr lang="en-US" sz="1200" b="0" dirty="0"/>
              <a:t> is </a:t>
            </a:r>
            <a:r>
              <a:rPr lang="en-US" sz="1200" b="1" dirty="0"/>
              <a:t>important</a:t>
            </a:r>
            <a:r>
              <a:rPr lang="en-US" sz="1200" b="0" dirty="0"/>
              <a:t> </a:t>
            </a:r>
            <a:r>
              <a:rPr lang="en-US" sz="1200" b="1" dirty="0"/>
              <a:t>to be able to produce more business value</a:t>
            </a:r>
          </a:p>
          <a:p>
            <a:endParaRPr lang="en-US" sz="1200" b="1" dirty="0"/>
          </a:p>
          <a:p>
            <a:r>
              <a:rPr lang="en-US" sz="1200" b="0" dirty="0"/>
              <a:t>Better collaboration between </a:t>
            </a:r>
            <a:r>
              <a:rPr lang="en-US" sz="1200" b="1" dirty="0"/>
              <a:t>Developers </a:t>
            </a:r>
            <a:r>
              <a:rPr lang="en-US" sz="1200" b="0" dirty="0"/>
              <a:t>and</a:t>
            </a:r>
            <a:r>
              <a:rPr lang="en-US" sz="1200" b="1" dirty="0"/>
              <a:t> IT professionals (Ops) </a:t>
            </a:r>
          </a:p>
          <a:p>
            <a:endParaRPr lang="en-US" sz="1200" b="1" dirty="0"/>
          </a:p>
          <a:p>
            <a:r>
              <a:rPr lang="en-US" sz="1200" b="0" u="sng" dirty="0"/>
              <a:t>Example:</a:t>
            </a:r>
            <a:r>
              <a:rPr lang="en-US" sz="1200" b="0" dirty="0"/>
              <a:t> Don’t </a:t>
            </a:r>
            <a:r>
              <a:rPr lang="en-US" sz="1200" b="1" dirty="0"/>
              <a:t>reach out </a:t>
            </a:r>
            <a:r>
              <a:rPr lang="en-US" sz="1200" b="0" dirty="0"/>
              <a:t>to Ops </a:t>
            </a:r>
            <a:r>
              <a:rPr lang="en-US" sz="1200" b="1" dirty="0"/>
              <a:t>2 days before a certificate expiration =&gt; plan the work </a:t>
            </a:r>
            <a:r>
              <a:rPr lang="en-US" sz="1200" b="0" dirty="0"/>
              <a:t>ahead  of time</a:t>
            </a:r>
          </a:p>
          <a:p>
            <a:endParaRPr lang="en-US" sz="1200" b="0" dirty="0"/>
          </a:p>
          <a:p>
            <a:r>
              <a:rPr lang="en-US" sz="1200" b="0" dirty="0"/>
              <a:t>Leads to </a:t>
            </a:r>
          </a:p>
          <a:p>
            <a:pPr marL="171450" indent="-171450">
              <a:buFontTx/>
              <a:buChar char="-"/>
            </a:pPr>
            <a:r>
              <a:rPr lang="en-US" sz="1200" b="0" dirty="0"/>
              <a:t>lower </a:t>
            </a:r>
            <a:r>
              <a:rPr lang="en-US" sz="1200" b="1" dirty="0"/>
              <a:t>time to market </a:t>
            </a:r>
            <a:r>
              <a:rPr lang="en-US" sz="1200" b="0" dirty="0"/>
              <a:t>with more </a:t>
            </a:r>
            <a:r>
              <a:rPr lang="en-US" sz="1200" b="1" dirty="0"/>
              <a:t>frequent deployments</a:t>
            </a:r>
          </a:p>
          <a:p>
            <a:pPr marL="171450" indent="-171450">
              <a:buFontTx/>
              <a:buChar char="-"/>
            </a:pPr>
            <a:r>
              <a:rPr lang="en-US" sz="1200" b="0" dirty="0"/>
              <a:t>Better </a:t>
            </a:r>
            <a:r>
              <a:rPr lang="en-US" sz="1200" b="1" dirty="0"/>
              <a:t>software quality</a:t>
            </a:r>
          </a:p>
          <a:p>
            <a:pPr marL="171450" indent="-171450">
              <a:buFontTx/>
              <a:buChar char="-"/>
            </a:pPr>
            <a:r>
              <a:rPr lang="en-US" sz="1200" b="0" dirty="0"/>
              <a:t>Happier customer =&gt; </a:t>
            </a:r>
            <a:r>
              <a:rPr lang="en-US" sz="1200" b="1" dirty="0"/>
              <a:t>more customers engagement and retention</a:t>
            </a:r>
          </a:p>
          <a:p>
            <a:pPr marL="171450" indent="-171450">
              <a:buFontTx/>
              <a:buChar char="-"/>
            </a:pPr>
            <a:r>
              <a:rPr lang="en-US" sz="1200" b="0" dirty="0"/>
              <a:t>So it increase overall </a:t>
            </a:r>
            <a:r>
              <a:rPr lang="en-US" sz="1200" b="1" dirty="0"/>
              <a:t>business value</a:t>
            </a:r>
            <a:r>
              <a:rPr lang="en-US" sz="1200" b="0" dirty="0"/>
              <a:t>.</a:t>
            </a:r>
          </a:p>
          <a:p>
            <a:pPr marL="171450" indent="-171450">
              <a:buFontTx/>
              <a:buChar char="-"/>
            </a:pPr>
            <a:endParaRPr lang="en-US" sz="1200" b="0" dirty="0"/>
          </a:p>
          <a:p>
            <a:pPr marL="0" indent="0">
              <a:buFontTx/>
              <a:buNone/>
            </a:pPr>
            <a:r>
              <a:rPr lang="en-US" sz="1200" b="0" u="sng" dirty="0"/>
              <a:t>One of the key:</a:t>
            </a:r>
            <a:r>
              <a:rPr lang="en-US" sz="1200" b="0" dirty="0"/>
              <a:t> </a:t>
            </a:r>
            <a:r>
              <a:rPr lang="en-US" sz="1200" b="1" dirty="0"/>
              <a:t>automation</a:t>
            </a:r>
            <a:r>
              <a:rPr lang="en-US" sz="1200" b="0" dirty="0"/>
              <a:t> through </a:t>
            </a:r>
            <a:r>
              <a:rPr lang="en-US" sz="1200" b="1" dirty="0"/>
              <a:t>CI/CD pipeline</a:t>
            </a:r>
            <a:r>
              <a:rPr lang="en-US" sz="1200" b="0" dirty="0"/>
              <a:t>.</a:t>
            </a:r>
          </a:p>
          <a:p>
            <a:pPr marL="0" indent="0">
              <a:buFontTx/>
              <a:buNone/>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Quick overview of Azure DevOps tooling</a:t>
            </a:r>
          </a:p>
          <a:p>
            <a:r>
              <a:rPr lang="en-US" b="0" dirty="0"/>
              <a:t>Ask the customer at this point, are you using Azure DevOps? If not, what do you use? </a:t>
            </a:r>
          </a:p>
          <a:p>
            <a:endParaRPr lang="en-US" b="0" dirty="0"/>
          </a:p>
          <a:p>
            <a:r>
              <a:rPr lang="en-US" b="0" dirty="0"/>
              <a:t>Benefit of Azure DevOps is it’s ability to orchestrate all of these DevOps components into one place! </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4/25/2021 9:06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3570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3133968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5.xml"/><Relationship Id="rId4" Type="http://schemas.openxmlformats.org/officeDocument/2006/relationships/image" Target="../media/image17.jp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5.xml"/><Relationship Id="rId4" Type="http://schemas.openxmlformats.org/officeDocument/2006/relationships/image" Target="../media/image17.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1.xml"/><Relationship Id="rId4" Type="http://schemas.openxmlformats.org/officeDocument/2006/relationships/image" Target="../media/image7.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91932991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71718742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074658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54674537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6630403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70342554"/>
      </p:ext>
    </p:extLst>
  </p:cSld>
  <p:clrMapOvr>
    <a:masterClrMapping/>
  </p:clrMapOvr>
  <p:transition>
    <p:fade/>
  </p:transition>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2297281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54939702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526036557"/>
      </p:ext>
    </p:extLst>
  </p:cSld>
  <p:clrMapOvr>
    <a:masterClrMapping/>
  </p:clrMapOvr>
  <p:transition>
    <p:fade/>
  </p:transition>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6285707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952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3286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544072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4262860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2099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324788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251719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23584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072428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184400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1613959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64250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5300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7449151"/>
      </p:ext>
    </p:extLst>
  </p:cSld>
  <p:clrMapOvr>
    <a:masterClrMapping/>
  </p:clrMapOvr>
  <p:transition>
    <p:fade/>
  </p:transition>
  <p:extLst>
    <p:ext uri="{DCECCB84-F9BA-43D5-87BE-67443E8EF086}">
      <p15:sldGuideLst xmlns:p15="http://schemas.microsoft.com/office/powerpoint/2012/main">
        <p15:guide id="3" orient="horz" pos="918" userDrawn="1">
          <p15:clr>
            <a:srgbClr val="5ACBF0"/>
          </p15:clr>
        </p15:guide>
        <p15:guide id="4" orient="horz" pos="1301" userDrawn="1">
          <p15:clr>
            <a:srgbClr val="5ACBF0"/>
          </p15:clr>
        </p15:guide>
        <p15:guide id="5" orient="horz" pos="294"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12749"/>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1365054"/>
      </p:ext>
    </p:extLst>
  </p:cSld>
  <p:clrMapOvr>
    <a:masterClrMapping/>
  </p:clrMapOvr>
  <p:transition>
    <p:fade/>
  </p:transition>
  <p:extLst>
    <p:ext uri="{DCECCB84-F9BA-43D5-87BE-67443E8EF086}">
      <p15:sldGuideLst xmlns:p15="http://schemas.microsoft.com/office/powerpoint/2012/main">
        <p15:guide id="1" orient="horz" pos="294" userDrawn="1">
          <p15:clr>
            <a:srgbClr val="5ACBF0"/>
          </p15:clr>
        </p15:guide>
        <p15:guide id="2" orient="horz" pos="923" userDrawn="1">
          <p15:clr>
            <a:srgbClr val="5ACBF0"/>
          </p15:clr>
        </p15:guide>
        <p15:guide id="4" orient="horz" pos="1297"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8668469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306024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79693007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05775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953823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10299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2994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8224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31612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305763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5331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64885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4803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34248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61053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92984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1155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2916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5075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49689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85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120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141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7596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1656885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57521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a:solidFill>
                  <a:srgbClr val="000000"/>
                </a:solidFill>
              </a:rPr>
              <a:t>Conditions and Terms of Use</a:t>
            </a:r>
          </a:p>
          <a:p>
            <a:r>
              <a:rPr lang="en-US" sz="1530">
                <a:solidFill>
                  <a:srgbClr val="0A5BBA"/>
                </a:solidFill>
              </a:rPr>
              <a:t>Microsoft Confidential</a:t>
            </a:r>
          </a:p>
          <a:p>
            <a:r>
              <a:rPr lang="en-US" sz="1836">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a:solidFill>
                <a:srgbClr val="000000"/>
              </a:solidFill>
            </a:endParaRPr>
          </a:p>
          <a:p>
            <a:r>
              <a:rPr lang="en-US" sz="2346" b="1">
                <a:solidFill>
                  <a:srgbClr val="000000"/>
                </a:solidFill>
              </a:rPr>
              <a:t>Copyright and Trademarks </a:t>
            </a:r>
          </a:p>
          <a:p>
            <a:r>
              <a:rPr lang="en-US" sz="1530">
                <a:solidFill>
                  <a:srgbClr val="0A5BBA"/>
                </a:solidFill>
              </a:rPr>
              <a:t>© 2016 Microsoft Corporation. All rights reserved.</a:t>
            </a:r>
          </a:p>
          <a:p>
            <a:r>
              <a:rPr lang="en-US" sz="1836">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a:solidFill>
                  <a:srgbClr val="000000"/>
                </a:solidFill>
              </a:rPr>
              <a:t>For more information, see </a:t>
            </a:r>
            <a:r>
              <a:rPr lang="en-US" sz="1836" b="1">
                <a:solidFill>
                  <a:srgbClr val="000000"/>
                </a:solidFill>
              </a:rPr>
              <a:t>Use of Microsoft Copyrighted Content </a:t>
            </a:r>
            <a:r>
              <a:rPr lang="en-US" sz="1836">
                <a:solidFill>
                  <a:srgbClr val="000000"/>
                </a:solidFill>
              </a:rPr>
              <a:t>at</a:t>
            </a:r>
            <a:br>
              <a:rPr lang="en-US" sz="1836">
                <a:solidFill>
                  <a:srgbClr val="000000"/>
                </a:solidFill>
              </a:rPr>
            </a:br>
            <a:r>
              <a:rPr lang="en-US" sz="1836">
                <a:solidFill>
                  <a:srgbClr val="FF0000"/>
                </a:solidFill>
                <a:hlinkClick r:id="rId2"/>
              </a:rPr>
              <a:t>https://www.microsoft.com/en-us/legal/intellectualproperty/permissions/default.aspx</a:t>
            </a:r>
            <a:r>
              <a:rPr lang="en-US" sz="1836">
                <a:solidFill>
                  <a:srgbClr val="FF0000"/>
                </a:solidFill>
              </a:rPr>
              <a:t> </a:t>
            </a:r>
          </a:p>
          <a:p>
            <a:r>
              <a:rPr lang="en-US" sz="1836">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41540079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3699489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5793045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4191436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78944630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6566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153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2586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9454073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089862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76051584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430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091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797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485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54383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p:cNvPicPr/>
                      <p:nvPr/>
                    </p:nvPicPr>
                    <p:blipFill>
                      <a:blip r:embed="rId4"/>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394527421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0065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4" name="Text Placeholder 3"/>
          <p:cNvSpPr>
            <a:spLocks noGrp="1"/>
          </p:cNvSpPr>
          <p:nvPr>
            <p:ph type="body" sz="quarter" idx="10"/>
          </p:nvPr>
        </p:nvSpPr>
        <p:spPr>
          <a:xfrm>
            <a:off x="274640" y="1211287"/>
            <a:ext cx="5486398" cy="2542816"/>
          </a:xfrm>
        </p:spPr>
        <p:txBody>
          <a:bodyPr wrap="square">
            <a:spAutoFit/>
          </a:bodyPr>
          <a:lstStyle>
            <a:lvl1pPr marL="457132" indent="-457132">
              <a:spcBef>
                <a:spcPts val="1224"/>
              </a:spcBef>
              <a:buClr>
                <a:schemeClr val="tx1"/>
              </a:buClr>
              <a:buFont typeface="Arial" panose="020B0604020202020204" pitchFamily="34" charset="0"/>
              <a:buChar char="•"/>
              <a:defRPr sz="3001" b="0">
                <a:latin typeface="+mn-lt"/>
              </a:defRPr>
            </a:lvl1pPr>
            <a:lvl2pPr marL="598400" indent="-342851">
              <a:buFont typeface="Arial" panose="020B0604020202020204" pitchFamily="34" charset="0"/>
              <a:buChar char="•"/>
              <a:defRPr sz="2400" b="0"/>
            </a:lvl2pPr>
            <a:lvl3pPr marL="793633" indent="-342851">
              <a:buFont typeface="Arial" panose="020B0604020202020204" pitchFamily="34" charset="0"/>
              <a:buChar char="•"/>
              <a:tabLst/>
              <a:defRPr sz="2200" b="0"/>
            </a:lvl3pPr>
            <a:lvl4pPr marL="995216" indent="-342851">
              <a:buFont typeface="Arial" panose="020B0604020202020204" pitchFamily="34" charset="0"/>
              <a:buChar char="•"/>
              <a:defRPr sz="2200" b="0"/>
            </a:lvl4pPr>
            <a:lvl5pPr marL="1196801" indent="-342851">
              <a:buFont typeface="Arial" panose="020B0604020202020204" pitchFamily="34" charset="0"/>
              <a:buChar char="•"/>
              <a:tabLst/>
              <a:defRPr sz="22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p:cNvSpPr>
            <a:spLocks noGrp="1"/>
          </p:cNvSpPr>
          <p:nvPr>
            <p:ph type="body" sz="quarter" idx="11"/>
          </p:nvPr>
        </p:nvSpPr>
        <p:spPr>
          <a:xfrm>
            <a:off x="6677807" y="1211287"/>
            <a:ext cx="5486398" cy="2542816"/>
          </a:xfrm>
        </p:spPr>
        <p:txBody>
          <a:bodyPr wrap="square">
            <a:spAutoFit/>
          </a:bodyPr>
          <a:lstStyle>
            <a:lvl1pPr marL="457132" indent="-457132">
              <a:spcBef>
                <a:spcPts val="1224"/>
              </a:spcBef>
              <a:buClr>
                <a:schemeClr val="tx1"/>
              </a:buClr>
              <a:buFont typeface="Arial" panose="020B0604020202020204" pitchFamily="34" charset="0"/>
              <a:buChar char="•"/>
              <a:defRPr lang="en-US" sz="3001" b="0" kern="1200" spc="0" baseline="0" dirty="0">
                <a:gradFill>
                  <a:gsLst>
                    <a:gs pos="1250">
                      <a:schemeClr val="tx1"/>
                    </a:gs>
                    <a:gs pos="100000">
                      <a:schemeClr val="tx1"/>
                    </a:gs>
                  </a:gsLst>
                  <a:lin ang="5400000" scaled="0"/>
                </a:gradFill>
                <a:latin typeface="+mn-lt"/>
                <a:ea typeface="+mn-ea"/>
                <a:cs typeface="+mn-cs"/>
              </a:defRPr>
            </a:lvl1pPr>
            <a:lvl2pPr marL="598400" indent="-342851">
              <a:buFont typeface="Arial" panose="020B0604020202020204" pitchFamily="34" charset="0"/>
              <a:buChar char="•"/>
              <a:defRPr lang="en-US" sz="2400" b="0" kern="1200" spc="0" baseline="0" dirty="0">
                <a:gradFill>
                  <a:gsLst>
                    <a:gs pos="1250">
                      <a:schemeClr val="tx1"/>
                    </a:gs>
                    <a:gs pos="100000">
                      <a:schemeClr val="tx1"/>
                    </a:gs>
                  </a:gsLst>
                  <a:lin ang="5400000" scaled="0"/>
                </a:gradFill>
                <a:latin typeface="+mn-lt"/>
                <a:ea typeface="+mn-ea"/>
                <a:cs typeface="+mn-cs"/>
              </a:defRPr>
            </a:lvl2pPr>
            <a:lvl3pPr marL="793633" indent="-342851">
              <a:buFont typeface="Arial" panose="020B0604020202020204" pitchFamily="34" charset="0"/>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16" indent="-342851">
              <a:buFont typeface="Arial" panose="020B0604020202020204" pitchFamily="34" charset="0"/>
              <a:buChar char="•"/>
              <a:defRPr lang="en-US" sz="2200" b="0" kern="1200" spc="0" baseline="0" dirty="0">
                <a:gradFill>
                  <a:gsLst>
                    <a:gs pos="1250">
                      <a:schemeClr val="tx1"/>
                    </a:gs>
                    <a:gs pos="100000">
                      <a:schemeClr val="tx1"/>
                    </a:gs>
                  </a:gsLst>
                  <a:lin ang="5400000" scaled="0"/>
                </a:gradFill>
                <a:latin typeface="+mn-lt"/>
                <a:ea typeface="+mn-ea"/>
                <a:cs typeface="+mn-cs"/>
              </a:defRPr>
            </a:lvl4pPr>
            <a:lvl5pPr marL="1196801" indent="-342851">
              <a:buFont typeface="Arial" panose="020B0604020202020204" pitchFamily="34" charset="0"/>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7157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Diagram title</a:t>
            </a:r>
            <a:br>
              <a:rPr lang="en-US" dirty="0"/>
            </a:br>
            <a:r>
              <a:rPr lang="en-US" sz="3600" dirty="0"/>
              <a:t>Subheading or intro line as necessary</a:t>
            </a:r>
            <a:endParaRPr lang="en-US" dirty="0"/>
          </a:p>
        </p:txBody>
      </p:sp>
    </p:spTree>
    <p:extLst>
      <p:ext uri="{BB962C8B-B14F-4D97-AF65-F5344CB8AC3E}">
        <p14:creationId xmlns:p14="http://schemas.microsoft.com/office/powerpoint/2010/main" val="50341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3"/>
            <a:ext cx="11888788" cy="2092624"/>
          </a:xfrm>
        </p:spPr>
        <p:txBody>
          <a:bodyPr>
            <a:spAutoFit/>
          </a:bodyPr>
          <a:lstStyle>
            <a:lvl1pPr marL="0" indent="0">
              <a:buNone/>
              <a:defRPr/>
            </a:lvl1pPr>
            <a:lvl2pPr marL="228537" indent="0">
              <a:buNone/>
              <a:defRPr/>
            </a:lvl2pPr>
            <a:lvl3pPr marL="457071" indent="0">
              <a:buNone/>
              <a:defRPr/>
            </a:lvl3pPr>
            <a:lvl4pPr marL="685608" indent="0">
              <a:buNone/>
              <a:defRPr/>
            </a:lvl4pPr>
            <a:lvl5pPr marL="91414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63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626292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04673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1134780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4253831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71871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41306370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1566737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theme" Target="../theme/theme3.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theme" Target="../theme/theme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image" Target="../media/image9.emf"/><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image" Target="../media/image8.png"/><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8"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4" Type="http://schemas.openxmlformats.org/officeDocument/2006/relationships/image" Target="../media/image19.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346" r:id="rId25"/>
    <p:sldLayoutId id="2147484347" r:id="rId26"/>
    <p:sldLayoutId id="2147484739" r:id="rId27"/>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840360791"/>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 id="2147484291" r:id="rId22"/>
    <p:sldLayoutId id="2147484292" r:id="rId23"/>
    <p:sldLayoutId id="2147484293" r:id="rId24"/>
    <p:sldLayoutId id="2147484294" r:id="rId25"/>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038302"/>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1777919791"/>
      </p:ext>
    </p:extLst>
  </p:cSld>
  <p:clrMap bg1="lt1" tx1="dk1" bg2="lt2" tx2="dk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 id="2147484328" r:id="rId13"/>
    <p:sldLayoutId id="2147484329" r:id="rId14"/>
    <p:sldLayoutId id="2147484330" r:id="rId15"/>
    <p:sldLayoutId id="2147484331" r:id="rId16"/>
    <p:sldLayoutId id="2147484332" r:id="rId17"/>
    <p:sldLayoutId id="2147484333" r:id="rId18"/>
    <p:sldLayoutId id="2147484334" r:id="rId19"/>
    <p:sldLayoutId id="2147484335" r:id="rId20"/>
    <p:sldLayoutId id="2147484336" r:id="rId21"/>
    <p:sldLayoutId id="2147484337" r:id="rId22"/>
    <p:sldLayoutId id="2147484338" r:id="rId23"/>
    <p:sldLayoutId id="2147484339" r:id="rId24"/>
    <p:sldLayoutId id="2147484340" r:id="rId25"/>
    <p:sldLayoutId id="2147484341" r:id="rId26"/>
    <p:sldLayoutId id="2147484342" r:id="rId27"/>
    <p:sldLayoutId id="2147484343" r:id="rId28"/>
    <p:sldLayoutId id="2147484344" r:id="rId29"/>
    <p:sldLayoutId id="2147484345" r:id="rId30"/>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096425"/>
      </p:ext>
    </p:extLst>
  </p:cSld>
  <p:clrMap bg1="lt1" tx1="dk1" bg2="lt2" tx2="dk2" accent1="accent1" accent2="accent2" accent3="accent3" accent4="accent4" accent5="accent5" accent6="accent6" hlink="hlink" folHlink="folHlink"/>
  <p:sldLayoutIdLst>
    <p:sldLayoutId id="2147484738" r:id="rId1"/>
    <p:sldLayoutId id="2147484734" r:id="rId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userDrawn="1">
          <p15:clr>
            <a:srgbClr val="C35EA4"/>
          </p15:clr>
        </p15:guide>
        <p15:guide id="17" pos="7460" userDrawn="1">
          <p15:clr>
            <a:srgbClr val="C35EA4"/>
          </p15:clr>
        </p15:guide>
        <p15:guide id="25" orient="horz" pos="376" userDrawn="1">
          <p15:clr>
            <a:srgbClr val="C35EA4"/>
          </p15:clr>
        </p15:guide>
        <p15:guide id="26" orient="horz" pos="4028" userDrawn="1">
          <p15:clr>
            <a:srgbClr val="C35EA4"/>
          </p15:clr>
        </p15:guide>
        <p15:guide id="27" orient="horz" pos="188" userDrawn="1">
          <p15:clr>
            <a:srgbClr val="A4A3A4"/>
          </p15:clr>
        </p15:guide>
        <p15:guide id="28" pos="189" userDrawn="1">
          <p15:clr>
            <a:srgbClr val="A4A3A4"/>
          </p15:clr>
        </p15:guide>
        <p15:guide id="29" orient="horz" pos="4217" userDrawn="1">
          <p15:clr>
            <a:srgbClr val="A4A3A4"/>
          </p15:clr>
        </p15:guide>
        <p15:guide id="30" pos="764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8.png"/><Relationship Id="rId3" Type="http://schemas.openxmlformats.org/officeDocument/2006/relationships/image" Target="../media/image34.emf"/><Relationship Id="rId7" Type="http://schemas.openxmlformats.org/officeDocument/2006/relationships/image" Target="../media/image38.png"/><Relationship Id="rId12" Type="http://schemas.openxmlformats.org/officeDocument/2006/relationships/image" Target="../media/image43.gif"/><Relationship Id="rId17"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7.emf"/><Relationship Id="rId11" Type="http://schemas.openxmlformats.org/officeDocument/2006/relationships/image" Target="../media/image42.png"/><Relationship Id="rId5" Type="http://schemas.openxmlformats.org/officeDocument/2006/relationships/image" Target="../media/image36.emf"/><Relationship Id="rId15" Type="http://schemas.openxmlformats.org/officeDocument/2006/relationships/image" Target="../media/image45.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png"/><Relationship Id="rId1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8.png"/><Relationship Id="rId3" Type="http://schemas.openxmlformats.org/officeDocument/2006/relationships/image" Target="../media/image34.emf"/><Relationship Id="rId7" Type="http://schemas.openxmlformats.org/officeDocument/2006/relationships/image" Target="../media/image38.png"/><Relationship Id="rId12" Type="http://schemas.openxmlformats.org/officeDocument/2006/relationships/image" Target="../media/image43.gif"/><Relationship Id="rId17" Type="http://schemas.openxmlformats.org/officeDocument/2006/relationships/image" Target="../media/image47.png"/><Relationship Id="rId2" Type="http://schemas.openxmlformats.org/officeDocument/2006/relationships/notesSlide" Target="../notesSlides/notesSlide13.xml"/><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7.emf"/><Relationship Id="rId11" Type="http://schemas.openxmlformats.org/officeDocument/2006/relationships/image" Target="../media/image42.png"/><Relationship Id="rId5" Type="http://schemas.openxmlformats.org/officeDocument/2006/relationships/image" Target="../media/image36.emf"/><Relationship Id="rId15" Type="http://schemas.openxmlformats.org/officeDocument/2006/relationships/image" Target="../media/image45.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png"/><Relationship Id="rId1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dev-spaces/get-started-netcore-visualstudio" TargetMode="External"/><Relationship Id="rId2" Type="http://schemas.openxmlformats.org/officeDocument/2006/relationships/hyperlink" Target="https://docs.microsoft.com/en-us/azure/dev-spaces/" TargetMode="Externa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5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sv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3.png"/><Relationship Id="rId3" Type="http://schemas.openxmlformats.org/officeDocument/2006/relationships/image" Target="../media/image64.emf"/><Relationship Id="rId7" Type="http://schemas.openxmlformats.org/officeDocument/2006/relationships/image" Target="../media/image37.emf"/><Relationship Id="rId12"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67.emf"/><Relationship Id="rId11" Type="http://schemas.openxmlformats.org/officeDocument/2006/relationships/image" Target="../media/image71.emf"/><Relationship Id="rId5" Type="http://schemas.openxmlformats.org/officeDocument/2006/relationships/image" Target="../media/image66.emf"/><Relationship Id="rId10" Type="http://schemas.openxmlformats.org/officeDocument/2006/relationships/image" Target="../media/image70.jpeg"/><Relationship Id="rId4" Type="http://schemas.openxmlformats.org/officeDocument/2006/relationships/image" Target="../media/image65.emf"/><Relationship Id="rId9" Type="http://schemas.openxmlformats.org/officeDocument/2006/relationships/image" Target="../media/image69.emf"/><Relationship Id="rId1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devops-project/azure-devops-project-aks?toc=https%3A%2F%2Fdocs.microsoft.com%2Fen-us%2Fazure%2Fdevops-project%2Ftoc.json&amp;bc=https%3A%2F%2Fdocs.microsoft.com%2Fen-us%2Fazure%2Fbread%2Ftoc.json" TargetMode="External"/><Relationship Id="rId2" Type="http://schemas.openxmlformats.org/officeDocument/2006/relationships/hyperlink" Target="https://docs.microsoft.com/en-us/azure/devops-project/overview" TargetMode="Externa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devops/release-notes/2019/build-may" TargetMode="External"/><Relationship Id="rId2" Type="http://schemas.openxmlformats.org/officeDocument/2006/relationships/hyperlink" Target="https://devblogs.microsoft.com/devops/announcing-kubernetes-integration-for-azure-pipelines/"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ks/jenkins-continuous-deployment"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hyperlink" Target="https://docs.microsoft.com/en-us/azure/service-fabric/service-fabric-cicd-your-linux-applications-with-jenkins" TargetMode="External"/></Relationships>
</file>

<file path=ppt/slides/_rels/slide3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hyperlink" Target="https://cloudblogs.microsoft.com/opensource/2018/11/27/tutorial-azure-devops-setup-cicd-pipeline-kubernetes-docker-helm/"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dirty="0"/>
              <a:t>Module 5 – DevOps with Containers</a:t>
            </a: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accent3"/>
                </a:solidFill>
              </a:rPr>
              <a:t>DevOps on Azure framework</a:t>
            </a:r>
          </a:p>
        </p:txBody>
      </p:sp>
      <p:grpSp>
        <p:nvGrpSpPr>
          <p:cNvPr id="155" name="Group 154">
            <a:extLst>
              <a:ext uri="{FF2B5EF4-FFF2-40B4-BE49-F238E27FC236}">
                <a16:creationId xmlns:a16="http://schemas.microsoft.com/office/drawing/2014/main" id="{61E78347-F4FA-40D0-A22A-3678E13882D0}"/>
              </a:ext>
            </a:extLst>
          </p:cNvPr>
          <p:cNvGrpSpPr/>
          <p:nvPr/>
        </p:nvGrpSpPr>
        <p:grpSpPr>
          <a:xfrm>
            <a:off x="3648496" y="2788181"/>
            <a:ext cx="665568" cy="850326"/>
            <a:chOff x="3648496" y="5061631"/>
            <a:chExt cx="665568" cy="850326"/>
          </a:xfrm>
        </p:grpSpPr>
        <p:pic>
          <p:nvPicPr>
            <p:cNvPr id="156" name="Picture 155">
              <a:extLst>
                <a:ext uri="{FF2B5EF4-FFF2-40B4-BE49-F238E27FC236}">
                  <a16:creationId xmlns:a16="http://schemas.microsoft.com/office/drawing/2014/main" id="{972ADD28-F681-4522-A81B-7C9993C30A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9820" y="5061631"/>
              <a:ext cx="502920" cy="502917"/>
            </a:xfrm>
            <a:prstGeom prst="rect">
              <a:avLst/>
            </a:prstGeom>
          </p:spPr>
        </p:pic>
        <p:sp>
          <p:nvSpPr>
            <p:cNvPr id="157" name="Rectangle 156">
              <a:extLst>
                <a:ext uri="{FF2B5EF4-FFF2-40B4-BE49-F238E27FC236}">
                  <a16:creationId xmlns:a16="http://schemas.microsoft.com/office/drawing/2014/main" id="{209AC388-E961-4BF3-8B9E-F3136BE175DB}"/>
                </a:ext>
              </a:extLst>
            </p:cNvPr>
            <p:cNvSpPr/>
            <p:nvPr/>
          </p:nvSpPr>
          <p:spPr>
            <a:xfrm>
              <a:off x="3648496" y="5634958"/>
              <a:ext cx="66556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GitHub</a:t>
              </a:r>
            </a:p>
          </p:txBody>
        </p:sp>
      </p:grpSp>
      <p:sp>
        <p:nvSpPr>
          <p:cNvPr id="1036" name="Rectangle 1035">
            <a:extLst>
              <a:ext uri="{FF2B5EF4-FFF2-40B4-BE49-F238E27FC236}">
                <a16:creationId xmlns:a16="http://schemas.microsoft.com/office/drawing/2014/main" id="{6FBE8CF3-84BD-460C-8C85-5A91C9C8E4EF}"/>
              </a:ext>
            </a:extLst>
          </p:cNvPr>
          <p:cNvSpPr/>
          <p:nvPr/>
        </p:nvSpPr>
        <p:spPr bwMode="auto">
          <a:xfrm>
            <a:off x="3546821" y="2668708"/>
            <a:ext cx="839295" cy="10045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020CCF45-0DB2-4031-B169-E896C170F03A}"/>
              </a:ext>
            </a:extLst>
          </p:cNvPr>
          <p:cNvSpPr/>
          <p:nvPr/>
        </p:nvSpPr>
        <p:spPr>
          <a:xfrm>
            <a:off x="9481589" y="1868671"/>
            <a:ext cx="1655326"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Monitor &amp; Learn</a:t>
            </a:r>
          </a:p>
        </p:txBody>
      </p:sp>
      <p:sp>
        <p:nvSpPr>
          <p:cNvPr id="19" name="Rectangle 18">
            <a:extLst>
              <a:ext uri="{FF2B5EF4-FFF2-40B4-BE49-F238E27FC236}">
                <a16:creationId xmlns:a16="http://schemas.microsoft.com/office/drawing/2014/main" id="{99808DD5-8657-493D-BFDF-B2F57C7DF9DE}"/>
              </a:ext>
            </a:extLst>
          </p:cNvPr>
          <p:cNvSpPr/>
          <p:nvPr/>
        </p:nvSpPr>
        <p:spPr>
          <a:xfrm>
            <a:off x="8271896" y="1868671"/>
            <a:ext cx="910827"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Operate</a:t>
            </a:r>
          </a:p>
        </p:txBody>
      </p:sp>
      <p:sp>
        <p:nvSpPr>
          <p:cNvPr id="20" name="Rectangle 19">
            <a:extLst>
              <a:ext uri="{FF2B5EF4-FFF2-40B4-BE49-F238E27FC236}">
                <a16:creationId xmlns:a16="http://schemas.microsoft.com/office/drawing/2014/main" id="{F10C8979-4468-4700-81F5-FF6ACA802DE0}"/>
              </a:ext>
            </a:extLst>
          </p:cNvPr>
          <p:cNvSpPr/>
          <p:nvPr/>
        </p:nvSpPr>
        <p:spPr>
          <a:xfrm>
            <a:off x="4944594" y="1868671"/>
            <a:ext cx="1237391"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Build &amp; Test</a:t>
            </a:r>
          </a:p>
        </p:txBody>
      </p:sp>
      <p:sp>
        <p:nvSpPr>
          <p:cNvPr id="21" name="Rectangle 20">
            <a:extLst>
              <a:ext uri="{FF2B5EF4-FFF2-40B4-BE49-F238E27FC236}">
                <a16:creationId xmlns:a16="http://schemas.microsoft.com/office/drawing/2014/main" id="{54F1582E-546A-484A-9CAC-5C6BFF01B1B2}"/>
              </a:ext>
            </a:extLst>
          </p:cNvPr>
          <p:cNvSpPr/>
          <p:nvPr/>
        </p:nvSpPr>
        <p:spPr>
          <a:xfrm>
            <a:off x="1758189" y="1868671"/>
            <a:ext cx="1283878"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Plan &amp; Track</a:t>
            </a:r>
          </a:p>
        </p:txBody>
      </p:sp>
      <p:sp>
        <p:nvSpPr>
          <p:cNvPr id="22" name="Rectangle 21">
            <a:extLst>
              <a:ext uri="{FF2B5EF4-FFF2-40B4-BE49-F238E27FC236}">
                <a16:creationId xmlns:a16="http://schemas.microsoft.com/office/drawing/2014/main" id="{BFF10A55-2D7B-423F-BADC-6D974C1AB5D3}"/>
              </a:ext>
            </a:extLst>
          </p:cNvPr>
          <p:cNvSpPr/>
          <p:nvPr/>
        </p:nvSpPr>
        <p:spPr>
          <a:xfrm>
            <a:off x="6734706" y="1868671"/>
            <a:ext cx="821187"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Deploy</a:t>
            </a:r>
          </a:p>
        </p:txBody>
      </p:sp>
      <p:sp>
        <p:nvSpPr>
          <p:cNvPr id="23" name="Rectangle 22">
            <a:extLst>
              <a:ext uri="{FF2B5EF4-FFF2-40B4-BE49-F238E27FC236}">
                <a16:creationId xmlns:a16="http://schemas.microsoft.com/office/drawing/2014/main" id="{703B2E18-1759-40F6-9FF2-689CB559C066}"/>
              </a:ext>
            </a:extLst>
          </p:cNvPr>
          <p:cNvSpPr/>
          <p:nvPr/>
        </p:nvSpPr>
        <p:spPr>
          <a:xfrm>
            <a:off x="3518847" y="1868671"/>
            <a:ext cx="924869"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Develop</a:t>
            </a:r>
            <a:endParaRPr lang="en-US" sz="1600">
              <a:solidFill>
                <a:srgbClr val="0F78D4"/>
              </a:solidFill>
              <a:latin typeface="Segoe UI Semibold"/>
              <a:cs typeface="Segoe UI" panose="020B0502040204020203" pitchFamily="34" charset="0"/>
            </a:endParaRPr>
          </a:p>
        </p:txBody>
      </p:sp>
      <p:cxnSp>
        <p:nvCxnSpPr>
          <p:cNvPr id="28" name="Straight Arrow Connector 27">
            <a:extLst>
              <a:ext uri="{FF2B5EF4-FFF2-40B4-BE49-F238E27FC236}">
                <a16:creationId xmlns:a16="http://schemas.microsoft.com/office/drawing/2014/main" id="{6769FD7D-A3B6-44D9-BA88-E32FFC458A27}"/>
              </a:ext>
            </a:extLst>
          </p:cNvPr>
          <p:cNvCxnSpPr>
            <a:cxnSpLocks/>
          </p:cNvCxnSpPr>
          <p:nvPr/>
        </p:nvCxnSpPr>
        <p:spPr>
          <a:xfrm flipV="1">
            <a:off x="298887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5E7A09C-AECB-4A9C-81FA-2C2ED5125B31}"/>
              </a:ext>
            </a:extLst>
          </p:cNvPr>
          <p:cNvCxnSpPr>
            <a:cxnSpLocks/>
          </p:cNvCxnSpPr>
          <p:nvPr/>
        </p:nvCxnSpPr>
        <p:spPr>
          <a:xfrm flipV="1">
            <a:off x="457088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0380C49-C2F0-422E-8C14-9E939AC72CF8}"/>
              </a:ext>
            </a:extLst>
          </p:cNvPr>
          <p:cNvCxnSpPr>
            <a:cxnSpLocks/>
          </p:cNvCxnSpPr>
          <p:nvPr/>
        </p:nvCxnSpPr>
        <p:spPr>
          <a:xfrm flipV="1">
            <a:off x="615289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B6364D-2450-4A73-8CBD-F36B1A859159}"/>
              </a:ext>
            </a:extLst>
          </p:cNvPr>
          <p:cNvCxnSpPr>
            <a:cxnSpLocks/>
          </p:cNvCxnSpPr>
          <p:nvPr/>
        </p:nvCxnSpPr>
        <p:spPr>
          <a:xfrm flipV="1">
            <a:off x="773490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9CEAB44-491B-4433-AA34-EE2DE539973C}"/>
              </a:ext>
            </a:extLst>
          </p:cNvPr>
          <p:cNvCxnSpPr>
            <a:cxnSpLocks/>
          </p:cNvCxnSpPr>
          <p:nvPr/>
        </p:nvCxnSpPr>
        <p:spPr>
          <a:xfrm flipV="1">
            <a:off x="931691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B62CF4F-E4E1-4A30-8BC2-03DDBF16B010}"/>
              </a:ext>
            </a:extLst>
          </p:cNvPr>
          <p:cNvCxnSpPr>
            <a:cxnSpLocks/>
          </p:cNvCxnSpPr>
          <p:nvPr/>
        </p:nvCxnSpPr>
        <p:spPr>
          <a:xfrm flipH="1" flipV="1">
            <a:off x="1538395" y="2365525"/>
            <a:ext cx="9357698" cy="608962"/>
          </a:xfrm>
          <a:prstGeom prst="bentConnector3">
            <a:avLst>
              <a:gd name="adj1" fmla="val -2443"/>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9EC51-FCF7-4126-AE0F-536F10F4B9B2}"/>
              </a:ext>
            </a:extLst>
          </p:cNvPr>
          <p:cNvCxnSpPr>
            <a:cxnSpLocks/>
          </p:cNvCxnSpPr>
          <p:nvPr/>
        </p:nvCxnSpPr>
        <p:spPr>
          <a:xfrm>
            <a:off x="1524234" y="2975199"/>
            <a:ext cx="283566"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AD20B78-9C2D-4909-991E-31480856B909}"/>
              </a:ext>
            </a:extLst>
          </p:cNvPr>
          <p:cNvCxnSpPr>
            <a:cxnSpLocks/>
          </p:cNvCxnSpPr>
          <p:nvPr/>
        </p:nvCxnSpPr>
        <p:spPr>
          <a:xfrm flipV="1">
            <a:off x="1524234" y="2365525"/>
            <a:ext cx="0" cy="609676"/>
          </a:xfrm>
          <a:prstGeom prst="line">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674B18-E715-45CB-B635-70CE30BBB6C6}"/>
              </a:ext>
            </a:extLst>
          </p:cNvPr>
          <p:cNvCxnSpPr>
            <a:cxnSpLocks/>
          </p:cNvCxnSpPr>
          <p:nvPr/>
        </p:nvCxnSpPr>
        <p:spPr>
          <a:xfrm>
            <a:off x="5471717" y="3954405"/>
            <a:ext cx="0" cy="644146"/>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CEE8B26-9162-4351-A77E-83472AEF584B}"/>
              </a:ext>
            </a:extLst>
          </p:cNvPr>
          <p:cNvCxnSpPr>
            <a:cxnSpLocks/>
          </p:cNvCxnSpPr>
          <p:nvPr/>
        </p:nvCxnSpPr>
        <p:spPr>
          <a:xfrm flipV="1">
            <a:off x="5650510" y="3967468"/>
            <a:ext cx="0" cy="644147"/>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23680E4-25BD-40B9-921F-631F9559B4EB}"/>
              </a:ext>
            </a:extLst>
          </p:cNvPr>
          <p:cNvCxnSpPr>
            <a:cxnSpLocks/>
          </p:cNvCxnSpPr>
          <p:nvPr/>
        </p:nvCxnSpPr>
        <p:spPr>
          <a:xfrm>
            <a:off x="7053727" y="3954405"/>
            <a:ext cx="0" cy="644146"/>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1751D78-AC5D-4B54-BDDA-83FBFB914DCC}"/>
              </a:ext>
            </a:extLst>
          </p:cNvPr>
          <p:cNvCxnSpPr>
            <a:cxnSpLocks/>
          </p:cNvCxnSpPr>
          <p:nvPr/>
        </p:nvCxnSpPr>
        <p:spPr>
          <a:xfrm flipV="1">
            <a:off x="7236874" y="3954405"/>
            <a:ext cx="0" cy="644147"/>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1025" name="Group 1024">
            <a:extLst>
              <a:ext uri="{FF2B5EF4-FFF2-40B4-BE49-F238E27FC236}">
                <a16:creationId xmlns:a16="http://schemas.microsoft.com/office/drawing/2014/main" id="{C56DCF4D-7FC2-4003-A3FC-66E339A4D620}"/>
              </a:ext>
            </a:extLst>
          </p:cNvPr>
          <p:cNvGrpSpPr/>
          <p:nvPr/>
        </p:nvGrpSpPr>
        <p:grpSpPr>
          <a:xfrm>
            <a:off x="9832995" y="2743981"/>
            <a:ext cx="952505" cy="1079414"/>
            <a:chOff x="9823681" y="2944273"/>
            <a:chExt cx="952505" cy="1079414"/>
          </a:xfrm>
        </p:grpSpPr>
        <p:grpSp>
          <p:nvGrpSpPr>
            <p:cNvPr id="1034" name="Group 1033">
              <a:extLst>
                <a:ext uri="{FF2B5EF4-FFF2-40B4-BE49-F238E27FC236}">
                  <a16:creationId xmlns:a16="http://schemas.microsoft.com/office/drawing/2014/main" id="{3180DE4E-3B0B-4D9B-B1F6-8329C61C4B33}"/>
                </a:ext>
              </a:extLst>
            </p:cNvPr>
            <p:cNvGrpSpPr>
              <a:grpSpLocks noChangeAspect="1"/>
            </p:cNvGrpSpPr>
            <p:nvPr/>
          </p:nvGrpSpPr>
          <p:grpSpPr>
            <a:xfrm>
              <a:off x="10117053" y="2944273"/>
              <a:ext cx="365760" cy="553986"/>
              <a:chOff x="6046835" y="2790043"/>
              <a:chExt cx="333375" cy="504935"/>
            </a:xfrm>
            <a:solidFill>
              <a:srgbClr val="000000"/>
            </a:solidFill>
          </p:grpSpPr>
          <p:sp>
            <p:nvSpPr>
              <p:cNvPr id="1029" name="Freeform: Shape 1028">
                <a:extLst>
                  <a:ext uri="{FF2B5EF4-FFF2-40B4-BE49-F238E27FC236}">
                    <a16:creationId xmlns:a16="http://schemas.microsoft.com/office/drawing/2014/main" id="{2AF131CB-9C8F-4DA2-A685-6AC29B712E7B}"/>
                  </a:ext>
                </a:extLst>
              </p:cNvPr>
              <p:cNvSpPr/>
              <p:nvPr/>
            </p:nvSpPr>
            <p:spPr>
              <a:xfrm>
                <a:off x="6156720" y="3177820"/>
                <a:ext cx="114300" cy="47625"/>
              </a:xfrm>
              <a:custGeom>
                <a:avLst/>
                <a:gdLst>
                  <a:gd name="connsiteX0" fmla="*/ 7144 w 114300"/>
                  <a:gd name="connsiteY0" fmla="*/ 7144 h 47625"/>
                  <a:gd name="connsiteX1" fmla="*/ 111919 w 114300"/>
                  <a:gd name="connsiteY1" fmla="*/ 7144 h 47625"/>
                  <a:gd name="connsiteX2" fmla="*/ 111919 w 114300"/>
                  <a:gd name="connsiteY2" fmla="*/ 40481 h 47625"/>
                  <a:gd name="connsiteX3" fmla="*/ 7144 w 114300"/>
                  <a:gd name="connsiteY3" fmla="*/ 40481 h 47625"/>
                </a:gdLst>
                <a:ahLst/>
                <a:cxnLst>
                  <a:cxn ang="0">
                    <a:pos x="connsiteX0" y="connsiteY0"/>
                  </a:cxn>
                  <a:cxn ang="0">
                    <a:pos x="connsiteX1" y="connsiteY1"/>
                  </a:cxn>
                  <a:cxn ang="0">
                    <a:pos x="connsiteX2" y="connsiteY2"/>
                  </a:cxn>
                  <a:cxn ang="0">
                    <a:pos x="connsiteX3" y="connsiteY3"/>
                  </a:cxn>
                </a:cxnLst>
                <a:rect l="l" t="t" r="r" b="b"/>
                <a:pathLst>
                  <a:path w="114300" h="47625">
                    <a:moveTo>
                      <a:pt x="7144" y="7144"/>
                    </a:moveTo>
                    <a:lnTo>
                      <a:pt x="111919" y="7144"/>
                    </a:lnTo>
                    <a:lnTo>
                      <a:pt x="111919" y="40481"/>
                    </a:lnTo>
                    <a:lnTo>
                      <a:pt x="7144" y="40481"/>
                    </a:lnTo>
                    <a:close/>
                  </a:path>
                </a:pathLst>
              </a:custGeom>
              <a:solidFill>
                <a:srgbClr val="0F78D4"/>
              </a:solidFill>
              <a:ln w="9525"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CC0B1169-084B-4516-A785-E5D9B964F6C1}"/>
                  </a:ext>
                </a:extLst>
              </p:cNvPr>
              <p:cNvSpPr/>
              <p:nvPr/>
            </p:nvSpPr>
            <p:spPr>
              <a:xfrm>
                <a:off x="6156720" y="3247353"/>
                <a:ext cx="114300" cy="47625"/>
              </a:xfrm>
              <a:custGeom>
                <a:avLst/>
                <a:gdLst>
                  <a:gd name="connsiteX0" fmla="*/ 39529 w 114300"/>
                  <a:gd name="connsiteY0" fmla="*/ 42386 h 47625"/>
                  <a:gd name="connsiteX1" fmla="*/ 78581 w 114300"/>
                  <a:gd name="connsiteY1" fmla="*/ 42386 h 47625"/>
                  <a:gd name="connsiteX2" fmla="*/ 110966 w 114300"/>
                  <a:gd name="connsiteY2" fmla="*/ 7144 h 47625"/>
                  <a:gd name="connsiteX3" fmla="*/ 7144 w 114300"/>
                  <a:gd name="connsiteY3" fmla="*/ 7144 h 47625"/>
                </a:gdLst>
                <a:ahLst/>
                <a:cxnLst>
                  <a:cxn ang="0">
                    <a:pos x="connsiteX0" y="connsiteY0"/>
                  </a:cxn>
                  <a:cxn ang="0">
                    <a:pos x="connsiteX1" y="connsiteY1"/>
                  </a:cxn>
                  <a:cxn ang="0">
                    <a:pos x="connsiteX2" y="connsiteY2"/>
                  </a:cxn>
                  <a:cxn ang="0">
                    <a:pos x="connsiteX3" y="connsiteY3"/>
                  </a:cxn>
                </a:cxnLst>
                <a:rect l="l" t="t" r="r" b="b"/>
                <a:pathLst>
                  <a:path w="114300" h="47625">
                    <a:moveTo>
                      <a:pt x="39529" y="42386"/>
                    </a:moveTo>
                    <a:lnTo>
                      <a:pt x="78581" y="42386"/>
                    </a:lnTo>
                    <a:lnTo>
                      <a:pt x="110966" y="7144"/>
                    </a:lnTo>
                    <a:lnTo>
                      <a:pt x="7144" y="7144"/>
                    </a:lnTo>
                    <a:close/>
                  </a:path>
                </a:pathLst>
              </a:custGeom>
              <a:solidFill>
                <a:srgbClr val="0F78D4"/>
              </a:solidFill>
              <a:ln w="9525"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99C34F33-4738-48E7-AF83-CEB2B92AF79B}"/>
                  </a:ext>
                </a:extLst>
              </p:cNvPr>
              <p:cNvSpPr/>
              <p:nvPr/>
            </p:nvSpPr>
            <p:spPr>
              <a:xfrm>
                <a:off x="6144337" y="2958745"/>
                <a:ext cx="47625" cy="47625"/>
              </a:xfrm>
              <a:custGeom>
                <a:avLst/>
                <a:gdLst>
                  <a:gd name="connsiteX0" fmla="*/ 24289 w 47625"/>
                  <a:gd name="connsiteY0" fmla="*/ 7144 h 47625"/>
                  <a:gd name="connsiteX1" fmla="*/ 7144 w 47625"/>
                  <a:gd name="connsiteY1" fmla="*/ 24289 h 47625"/>
                  <a:gd name="connsiteX2" fmla="*/ 24289 w 47625"/>
                  <a:gd name="connsiteY2" fmla="*/ 41434 h 47625"/>
                  <a:gd name="connsiteX3" fmla="*/ 41434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cubicBezTo>
                      <a:pt x="7144" y="32861"/>
                      <a:pt x="14764" y="41434"/>
                      <a:pt x="24289" y="41434"/>
                    </a:cubicBezTo>
                    <a:lnTo>
                      <a:pt x="41434" y="41434"/>
                    </a:lnTo>
                    <a:lnTo>
                      <a:pt x="41434" y="24289"/>
                    </a:lnTo>
                    <a:cubicBezTo>
                      <a:pt x="39529" y="14764"/>
                      <a:pt x="32861" y="7144"/>
                      <a:pt x="24289" y="7144"/>
                    </a:cubicBezTo>
                    <a:close/>
                  </a:path>
                </a:pathLst>
              </a:custGeom>
              <a:solidFill>
                <a:srgbClr val="0F78D4"/>
              </a:solidFill>
              <a:ln w="9525"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D24C0CA1-C02C-4E82-8C43-BA5EA9B17E81}"/>
                  </a:ext>
                </a:extLst>
              </p:cNvPr>
              <p:cNvSpPr/>
              <p:nvPr/>
            </p:nvSpPr>
            <p:spPr>
              <a:xfrm>
                <a:off x="6233872" y="2958745"/>
                <a:ext cx="47625" cy="47625"/>
              </a:xfrm>
              <a:custGeom>
                <a:avLst/>
                <a:gdLst>
                  <a:gd name="connsiteX0" fmla="*/ 24289 w 47625"/>
                  <a:gd name="connsiteY0" fmla="*/ 7144 h 47625"/>
                  <a:gd name="connsiteX1" fmla="*/ 7144 w 47625"/>
                  <a:gd name="connsiteY1" fmla="*/ 24289 h 47625"/>
                  <a:gd name="connsiteX2" fmla="*/ 7144 w 47625"/>
                  <a:gd name="connsiteY2" fmla="*/ 41434 h 47625"/>
                  <a:gd name="connsiteX3" fmla="*/ 24289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lnTo>
                      <a:pt x="7144" y="41434"/>
                    </a:lnTo>
                    <a:lnTo>
                      <a:pt x="24289" y="41434"/>
                    </a:lnTo>
                    <a:cubicBezTo>
                      <a:pt x="32861" y="41434"/>
                      <a:pt x="41434" y="33814"/>
                      <a:pt x="41434" y="24289"/>
                    </a:cubicBezTo>
                    <a:cubicBezTo>
                      <a:pt x="41434" y="15716"/>
                      <a:pt x="34766" y="7144"/>
                      <a:pt x="24289" y="7144"/>
                    </a:cubicBezTo>
                    <a:close/>
                  </a:path>
                </a:pathLst>
              </a:custGeom>
              <a:solidFill>
                <a:srgbClr val="0F78D4"/>
              </a:solidFill>
              <a:ln w="9525"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7EEC9CB-F578-4353-AF8A-8F0A78469203}"/>
                  </a:ext>
                </a:extLst>
              </p:cNvPr>
              <p:cNvSpPr/>
              <p:nvPr/>
            </p:nvSpPr>
            <p:spPr>
              <a:xfrm>
                <a:off x="6046835" y="2790043"/>
                <a:ext cx="333375" cy="361950"/>
              </a:xfrm>
              <a:custGeom>
                <a:avLst/>
                <a:gdLst>
                  <a:gd name="connsiteX0" fmla="*/ 328483 w 333375"/>
                  <a:gd name="connsiteY0" fmla="*/ 151081 h 361950"/>
                  <a:gd name="connsiteX1" fmla="*/ 328483 w 333375"/>
                  <a:gd name="connsiteY1" fmla="*/ 148224 h 361950"/>
                  <a:gd name="connsiteX2" fmla="*/ 183703 w 333375"/>
                  <a:gd name="connsiteY2" fmla="*/ 8206 h 361950"/>
                  <a:gd name="connsiteX3" fmla="*/ 136078 w 333375"/>
                  <a:gd name="connsiteY3" fmla="*/ 9159 h 361950"/>
                  <a:gd name="connsiteX4" fmla="*/ 7491 w 333375"/>
                  <a:gd name="connsiteY4" fmla="*/ 147271 h 361950"/>
                  <a:gd name="connsiteX5" fmla="*/ 56068 w 333375"/>
                  <a:gd name="connsiteY5" fmla="*/ 251094 h 361950"/>
                  <a:gd name="connsiteX6" fmla="*/ 112266 w 333375"/>
                  <a:gd name="connsiteY6" fmla="*/ 352059 h 361950"/>
                  <a:gd name="connsiteX7" fmla="*/ 115123 w 333375"/>
                  <a:gd name="connsiteY7" fmla="*/ 357774 h 361950"/>
                  <a:gd name="connsiteX8" fmla="*/ 219898 w 333375"/>
                  <a:gd name="connsiteY8" fmla="*/ 357774 h 361950"/>
                  <a:gd name="connsiteX9" fmla="*/ 222756 w 333375"/>
                  <a:gd name="connsiteY9" fmla="*/ 352059 h 361950"/>
                  <a:gd name="connsiteX10" fmla="*/ 278953 w 333375"/>
                  <a:gd name="connsiteY10" fmla="*/ 251094 h 361950"/>
                  <a:gd name="connsiteX11" fmla="*/ 328483 w 333375"/>
                  <a:gd name="connsiteY11" fmla="*/ 151081 h 361950"/>
                  <a:gd name="connsiteX12" fmla="*/ 212278 w 333375"/>
                  <a:gd name="connsiteY12" fmla="*/ 229186 h 361950"/>
                  <a:gd name="connsiteX13" fmla="*/ 195133 w 333375"/>
                  <a:gd name="connsiteY13" fmla="*/ 229186 h 361950"/>
                  <a:gd name="connsiteX14" fmla="*/ 195133 w 333375"/>
                  <a:gd name="connsiteY14" fmla="*/ 353964 h 361950"/>
                  <a:gd name="connsiteX15" fmla="*/ 176083 w 333375"/>
                  <a:gd name="connsiteY15" fmla="*/ 353964 h 361950"/>
                  <a:gd name="connsiteX16" fmla="*/ 176083 w 333375"/>
                  <a:gd name="connsiteY16" fmla="*/ 229186 h 361950"/>
                  <a:gd name="connsiteX17" fmla="*/ 157986 w 333375"/>
                  <a:gd name="connsiteY17" fmla="*/ 229186 h 361950"/>
                  <a:gd name="connsiteX18" fmla="*/ 157986 w 333375"/>
                  <a:gd name="connsiteY18" fmla="*/ 353011 h 361950"/>
                  <a:gd name="connsiteX19" fmla="*/ 138936 w 333375"/>
                  <a:gd name="connsiteY19" fmla="*/ 353011 h 361950"/>
                  <a:gd name="connsiteX20" fmla="*/ 138936 w 333375"/>
                  <a:gd name="connsiteY20" fmla="*/ 229186 h 361950"/>
                  <a:gd name="connsiteX21" fmla="*/ 121791 w 333375"/>
                  <a:gd name="connsiteY21" fmla="*/ 229186 h 361950"/>
                  <a:gd name="connsiteX22" fmla="*/ 85596 w 333375"/>
                  <a:gd name="connsiteY22" fmla="*/ 192991 h 361950"/>
                  <a:gd name="connsiteX23" fmla="*/ 121791 w 333375"/>
                  <a:gd name="connsiteY23" fmla="*/ 156796 h 361950"/>
                  <a:gd name="connsiteX24" fmla="*/ 157986 w 333375"/>
                  <a:gd name="connsiteY24" fmla="*/ 192991 h 361950"/>
                  <a:gd name="connsiteX25" fmla="*/ 157986 w 333375"/>
                  <a:gd name="connsiteY25" fmla="*/ 210136 h 361950"/>
                  <a:gd name="connsiteX26" fmla="*/ 175131 w 333375"/>
                  <a:gd name="connsiteY26" fmla="*/ 210136 h 361950"/>
                  <a:gd name="connsiteX27" fmla="*/ 175131 w 333375"/>
                  <a:gd name="connsiteY27" fmla="*/ 192991 h 361950"/>
                  <a:gd name="connsiteX28" fmla="*/ 211326 w 333375"/>
                  <a:gd name="connsiteY28" fmla="*/ 156796 h 361950"/>
                  <a:gd name="connsiteX29" fmla="*/ 247521 w 333375"/>
                  <a:gd name="connsiteY29" fmla="*/ 192991 h 361950"/>
                  <a:gd name="connsiteX30" fmla="*/ 212278 w 333375"/>
                  <a:gd name="connsiteY30" fmla="*/ 22918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3375" h="361950">
                    <a:moveTo>
                      <a:pt x="328483" y="151081"/>
                    </a:moveTo>
                    <a:lnTo>
                      <a:pt x="328483" y="148224"/>
                    </a:lnTo>
                    <a:cubicBezTo>
                      <a:pt x="328483" y="72024"/>
                      <a:pt x="263713" y="10111"/>
                      <a:pt x="183703" y="8206"/>
                    </a:cubicBezTo>
                    <a:cubicBezTo>
                      <a:pt x="181798" y="5349"/>
                      <a:pt x="136078" y="9159"/>
                      <a:pt x="136078" y="9159"/>
                    </a:cubicBezTo>
                    <a:cubicBezTo>
                      <a:pt x="63688" y="17731"/>
                      <a:pt x="7491" y="77739"/>
                      <a:pt x="7491" y="147271"/>
                    </a:cubicBezTo>
                    <a:cubicBezTo>
                      <a:pt x="7491" y="149176"/>
                      <a:pt x="-129" y="204421"/>
                      <a:pt x="56068" y="251094"/>
                    </a:cubicBezTo>
                    <a:cubicBezTo>
                      <a:pt x="81786" y="273954"/>
                      <a:pt x="108456" y="334914"/>
                      <a:pt x="112266" y="352059"/>
                    </a:cubicBezTo>
                    <a:lnTo>
                      <a:pt x="115123" y="357774"/>
                    </a:lnTo>
                    <a:lnTo>
                      <a:pt x="219898" y="357774"/>
                    </a:lnTo>
                    <a:lnTo>
                      <a:pt x="222756" y="352059"/>
                    </a:lnTo>
                    <a:cubicBezTo>
                      <a:pt x="226566" y="333961"/>
                      <a:pt x="254188" y="273001"/>
                      <a:pt x="278953" y="251094"/>
                    </a:cubicBezTo>
                    <a:cubicBezTo>
                      <a:pt x="335151" y="205374"/>
                      <a:pt x="328483" y="152986"/>
                      <a:pt x="328483" y="151081"/>
                    </a:cubicBezTo>
                    <a:close/>
                    <a:moveTo>
                      <a:pt x="212278" y="229186"/>
                    </a:moveTo>
                    <a:lnTo>
                      <a:pt x="195133" y="229186"/>
                    </a:lnTo>
                    <a:lnTo>
                      <a:pt x="195133" y="353964"/>
                    </a:lnTo>
                    <a:lnTo>
                      <a:pt x="176083" y="353964"/>
                    </a:lnTo>
                    <a:lnTo>
                      <a:pt x="176083" y="229186"/>
                    </a:lnTo>
                    <a:lnTo>
                      <a:pt x="157986" y="229186"/>
                    </a:lnTo>
                    <a:lnTo>
                      <a:pt x="157986" y="353011"/>
                    </a:lnTo>
                    <a:lnTo>
                      <a:pt x="138936" y="353011"/>
                    </a:lnTo>
                    <a:lnTo>
                      <a:pt x="138936" y="229186"/>
                    </a:lnTo>
                    <a:lnTo>
                      <a:pt x="121791" y="229186"/>
                    </a:lnTo>
                    <a:cubicBezTo>
                      <a:pt x="102741" y="229186"/>
                      <a:pt x="85596" y="212041"/>
                      <a:pt x="85596" y="192991"/>
                    </a:cubicBezTo>
                    <a:cubicBezTo>
                      <a:pt x="85596" y="173941"/>
                      <a:pt x="101788" y="156796"/>
                      <a:pt x="121791" y="156796"/>
                    </a:cubicBezTo>
                    <a:cubicBezTo>
                      <a:pt x="141793" y="156796"/>
                      <a:pt x="157986" y="173941"/>
                      <a:pt x="157986" y="192991"/>
                    </a:cubicBezTo>
                    <a:lnTo>
                      <a:pt x="157986" y="210136"/>
                    </a:lnTo>
                    <a:lnTo>
                      <a:pt x="175131" y="210136"/>
                    </a:lnTo>
                    <a:lnTo>
                      <a:pt x="175131" y="192991"/>
                    </a:lnTo>
                    <a:cubicBezTo>
                      <a:pt x="175131" y="173941"/>
                      <a:pt x="192276" y="156796"/>
                      <a:pt x="211326" y="156796"/>
                    </a:cubicBezTo>
                    <a:cubicBezTo>
                      <a:pt x="230376" y="156796"/>
                      <a:pt x="247521" y="173941"/>
                      <a:pt x="247521" y="192991"/>
                    </a:cubicBezTo>
                    <a:cubicBezTo>
                      <a:pt x="248473" y="212994"/>
                      <a:pt x="231328" y="229186"/>
                      <a:pt x="212278" y="229186"/>
                    </a:cubicBezTo>
                    <a:close/>
                  </a:path>
                </a:pathLst>
              </a:custGeom>
              <a:solidFill>
                <a:srgbClr val="0F78D4"/>
              </a:solidFill>
              <a:ln w="9525" cap="flat">
                <a:noFill/>
                <a:prstDash val="solid"/>
                <a:miter/>
              </a:ln>
            </p:spPr>
            <p:txBody>
              <a:bodyPr rtlCol="0" anchor="ctr"/>
              <a:lstStyle/>
              <a:p>
                <a:endParaRPr lang="en-US"/>
              </a:p>
            </p:txBody>
          </p:sp>
        </p:grpSp>
        <p:sp>
          <p:nvSpPr>
            <p:cNvPr id="68" name="Rectangle 67">
              <a:extLst>
                <a:ext uri="{FF2B5EF4-FFF2-40B4-BE49-F238E27FC236}">
                  <a16:creationId xmlns:a16="http://schemas.microsoft.com/office/drawing/2014/main" id="{9EB56572-C663-435A-B61F-C9291D25F8E3}"/>
                </a:ext>
              </a:extLst>
            </p:cNvPr>
            <p:cNvSpPr/>
            <p:nvPr/>
          </p:nvSpPr>
          <p:spPr>
            <a:xfrm>
              <a:off x="9823681" y="3562022"/>
              <a:ext cx="952505"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Application</a:t>
              </a:r>
            </a:p>
            <a:p>
              <a:pPr algn="ctr" defTabSz="895497">
                <a:defRPr/>
              </a:pPr>
              <a:r>
                <a:rPr lang="en-US" sz="1200">
                  <a:solidFill>
                    <a:srgbClr val="000000"/>
                  </a:solidFill>
                  <a:latin typeface="Segoe UI" panose="020B0502040204020203" pitchFamily="34" charset="0"/>
                  <a:cs typeface="Segoe UI" panose="020B0502040204020203" pitchFamily="34" charset="0"/>
                </a:rPr>
                <a:t>Insights</a:t>
              </a:r>
            </a:p>
          </p:txBody>
        </p:sp>
      </p:grpSp>
      <p:cxnSp>
        <p:nvCxnSpPr>
          <p:cNvPr id="36" name="Straight Arrow Connector 35">
            <a:extLst>
              <a:ext uri="{FF2B5EF4-FFF2-40B4-BE49-F238E27FC236}">
                <a16:creationId xmlns:a16="http://schemas.microsoft.com/office/drawing/2014/main" id="{67A02B83-B659-4C66-99A3-DDE3A86A6CB0}"/>
              </a:ext>
            </a:extLst>
          </p:cNvPr>
          <p:cNvCxnSpPr>
            <a:cxnSpLocks/>
          </p:cNvCxnSpPr>
          <p:nvPr/>
        </p:nvCxnSpPr>
        <p:spPr>
          <a:xfrm>
            <a:off x="298887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8012FC2-F4A0-42BD-BD57-DD8EB40DA904}"/>
              </a:ext>
            </a:extLst>
          </p:cNvPr>
          <p:cNvCxnSpPr>
            <a:cxnSpLocks/>
          </p:cNvCxnSpPr>
          <p:nvPr/>
        </p:nvCxnSpPr>
        <p:spPr>
          <a:xfrm>
            <a:off x="457088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F5C27A-D7EC-40A6-A6F3-F983CD6F7984}"/>
              </a:ext>
            </a:extLst>
          </p:cNvPr>
          <p:cNvCxnSpPr>
            <a:cxnSpLocks/>
          </p:cNvCxnSpPr>
          <p:nvPr/>
        </p:nvCxnSpPr>
        <p:spPr>
          <a:xfrm>
            <a:off x="615289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267D7C3-2EF9-4C8A-8C8C-049ADD1E40BE}"/>
              </a:ext>
            </a:extLst>
          </p:cNvPr>
          <p:cNvCxnSpPr>
            <a:cxnSpLocks/>
          </p:cNvCxnSpPr>
          <p:nvPr/>
        </p:nvCxnSpPr>
        <p:spPr>
          <a:xfrm>
            <a:off x="773490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AEBEB07-286F-46A9-85BC-E8DCA07287D2}"/>
              </a:ext>
            </a:extLst>
          </p:cNvPr>
          <p:cNvCxnSpPr>
            <a:cxnSpLocks/>
          </p:cNvCxnSpPr>
          <p:nvPr/>
        </p:nvCxnSpPr>
        <p:spPr>
          <a:xfrm>
            <a:off x="931691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1951BCF-DDC1-4F00-9A42-63CFEBA50B3B}"/>
              </a:ext>
            </a:extLst>
          </p:cNvPr>
          <p:cNvCxnSpPr>
            <a:cxnSpLocks/>
          </p:cNvCxnSpPr>
          <p:nvPr/>
        </p:nvCxnSpPr>
        <p:spPr>
          <a:xfrm flipH="1">
            <a:off x="1538395" y="5206997"/>
            <a:ext cx="9359718" cy="796421"/>
          </a:xfrm>
          <a:prstGeom prst="bentConnector3">
            <a:avLst>
              <a:gd name="adj1" fmla="val -2442"/>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BFEE61-BDAC-4913-8F1B-BF33AE7D2BEF}"/>
              </a:ext>
            </a:extLst>
          </p:cNvPr>
          <p:cNvCxnSpPr>
            <a:cxnSpLocks/>
          </p:cNvCxnSpPr>
          <p:nvPr/>
        </p:nvCxnSpPr>
        <p:spPr>
          <a:xfrm>
            <a:off x="1535193" y="5206917"/>
            <a:ext cx="272608"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A18A07-1502-4E9E-8566-9A9B7BB45379}"/>
              </a:ext>
            </a:extLst>
          </p:cNvPr>
          <p:cNvCxnSpPr>
            <a:cxnSpLocks/>
          </p:cNvCxnSpPr>
          <p:nvPr/>
        </p:nvCxnSpPr>
        <p:spPr>
          <a:xfrm>
            <a:off x="1524234" y="5206918"/>
            <a:ext cx="0" cy="796501"/>
          </a:xfrm>
          <a:prstGeom prst="line">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pic>
        <p:nvPicPr>
          <p:cNvPr id="1035" name="Picture 4" descr="Image result for trello logo png black">
            <a:extLst>
              <a:ext uri="{FF2B5EF4-FFF2-40B4-BE49-F238E27FC236}">
                <a16:creationId xmlns:a16="http://schemas.microsoft.com/office/drawing/2014/main" id="{D16E10FD-CD93-4941-A0E5-34CEAFB2C6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5682" y="4839209"/>
            <a:ext cx="547176" cy="547176"/>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5D54AFFA-1BD9-41F8-AFCA-EDC0B6FD2FA1}"/>
              </a:ext>
            </a:extLst>
          </p:cNvPr>
          <p:cNvSpPr/>
          <p:nvPr/>
        </p:nvSpPr>
        <p:spPr>
          <a:xfrm>
            <a:off x="2126310" y="5434666"/>
            <a:ext cx="54592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Trello</a:t>
            </a:r>
          </a:p>
        </p:txBody>
      </p:sp>
      <p:grpSp>
        <p:nvGrpSpPr>
          <p:cNvPr id="120" name="Group 119">
            <a:extLst>
              <a:ext uri="{FF2B5EF4-FFF2-40B4-BE49-F238E27FC236}">
                <a16:creationId xmlns:a16="http://schemas.microsoft.com/office/drawing/2014/main" id="{4EEDCCE2-17AF-4F2D-879D-D0F114150799}"/>
              </a:ext>
            </a:extLst>
          </p:cNvPr>
          <p:cNvGrpSpPr/>
          <p:nvPr/>
        </p:nvGrpSpPr>
        <p:grpSpPr>
          <a:xfrm>
            <a:off x="5227300" y="4799226"/>
            <a:ext cx="671980" cy="912439"/>
            <a:chOff x="5227300" y="4999518"/>
            <a:chExt cx="671980" cy="912439"/>
          </a:xfrm>
        </p:grpSpPr>
        <p:sp>
          <p:nvSpPr>
            <p:cNvPr id="123" name="Freeform: Shape 122">
              <a:extLst>
                <a:ext uri="{FF2B5EF4-FFF2-40B4-BE49-F238E27FC236}">
                  <a16:creationId xmlns:a16="http://schemas.microsoft.com/office/drawing/2014/main" id="{5A6D7FBD-3C7B-4694-8064-2F849C34CD3F}"/>
                </a:ext>
              </a:extLst>
            </p:cNvPr>
            <p:cNvSpPr>
              <a:spLocks noChangeAspect="1"/>
            </p:cNvSpPr>
            <p:nvPr/>
          </p:nvSpPr>
          <p:spPr>
            <a:xfrm>
              <a:off x="5334690" y="4999518"/>
              <a:ext cx="457200" cy="62714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rgbClr val="1D191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61">
              <a:extLst>
                <a:ext uri="{FF2B5EF4-FFF2-40B4-BE49-F238E27FC236}">
                  <a16:creationId xmlns:a16="http://schemas.microsoft.com/office/drawing/2014/main" id="{D5B4B7F6-0F4A-4BBE-8828-77C95BE402FE}"/>
                </a:ext>
              </a:extLst>
            </p:cNvPr>
            <p:cNvSpPr/>
            <p:nvPr/>
          </p:nvSpPr>
          <p:spPr>
            <a:xfrm>
              <a:off x="5227300" y="5634958"/>
              <a:ext cx="67198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Jenkins</a:t>
              </a:r>
            </a:p>
          </p:txBody>
        </p:sp>
      </p:grpSp>
      <p:grpSp>
        <p:nvGrpSpPr>
          <p:cNvPr id="107" name="Group 106">
            <a:extLst>
              <a:ext uri="{FF2B5EF4-FFF2-40B4-BE49-F238E27FC236}">
                <a16:creationId xmlns:a16="http://schemas.microsoft.com/office/drawing/2014/main" id="{5283E5EB-1713-491C-BA7B-74AFFAF0B4C4}"/>
              </a:ext>
            </a:extLst>
          </p:cNvPr>
          <p:cNvGrpSpPr/>
          <p:nvPr/>
        </p:nvGrpSpPr>
        <p:grpSpPr>
          <a:xfrm>
            <a:off x="6726820" y="4830665"/>
            <a:ext cx="836960" cy="881000"/>
            <a:chOff x="6832258" y="4809013"/>
            <a:chExt cx="836960" cy="881000"/>
          </a:xfrm>
        </p:grpSpPr>
        <p:pic>
          <p:nvPicPr>
            <p:cNvPr id="1026" name="Picture 2" descr="Image result for terraform logo black png">
              <a:extLst>
                <a:ext uri="{FF2B5EF4-FFF2-40B4-BE49-F238E27FC236}">
                  <a16:creationId xmlns:a16="http://schemas.microsoft.com/office/drawing/2014/main" id="{605CC15D-D786-4CC8-857A-7C041707F5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9278" y="4809013"/>
              <a:ext cx="502920" cy="564264"/>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13D53080-681A-4EBB-8C4C-B4704625176C}"/>
                </a:ext>
              </a:extLst>
            </p:cNvPr>
            <p:cNvSpPr/>
            <p:nvPr/>
          </p:nvSpPr>
          <p:spPr>
            <a:xfrm>
              <a:off x="6832258" y="5413014"/>
              <a:ext cx="83696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Terraform</a:t>
              </a:r>
            </a:p>
          </p:txBody>
        </p:sp>
      </p:grpSp>
      <p:grpSp>
        <p:nvGrpSpPr>
          <p:cNvPr id="108" name="Group 107">
            <a:extLst>
              <a:ext uri="{FF2B5EF4-FFF2-40B4-BE49-F238E27FC236}">
                <a16:creationId xmlns:a16="http://schemas.microsoft.com/office/drawing/2014/main" id="{F4E6F4E0-7EB2-45BD-938E-AD1DB8505EE2}"/>
              </a:ext>
            </a:extLst>
          </p:cNvPr>
          <p:cNvGrpSpPr/>
          <p:nvPr/>
        </p:nvGrpSpPr>
        <p:grpSpPr>
          <a:xfrm>
            <a:off x="8387313" y="4861337"/>
            <a:ext cx="679994" cy="850328"/>
            <a:chOff x="8325537" y="4839685"/>
            <a:chExt cx="679994" cy="850328"/>
          </a:xfrm>
        </p:grpSpPr>
        <p:grpSp>
          <p:nvGrpSpPr>
            <p:cNvPr id="17" name="Group 16">
              <a:extLst>
                <a:ext uri="{FF2B5EF4-FFF2-40B4-BE49-F238E27FC236}">
                  <a16:creationId xmlns:a16="http://schemas.microsoft.com/office/drawing/2014/main" id="{4B01177B-3F3A-4162-A67E-3D67FF8E10C8}"/>
                </a:ext>
              </a:extLst>
            </p:cNvPr>
            <p:cNvGrpSpPr>
              <a:grpSpLocks noChangeAspect="1"/>
            </p:cNvGrpSpPr>
            <p:nvPr/>
          </p:nvGrpSpPr>
          <p:grpSpPr>
            <a:xfrm>
              <a:off x="8414074" y="4839685"/>
              <a:ext cx="502920" cy="502920"/>
              <a:chOff x="7920643" y="5224741"/>
              <a:chExt cx="790677" cy="790677"/>
            </a:xfrm>
          </p:grpSpPr>
          <p:sp>
            <p:nvSpPr>
              <p:cNvPr id="15" name="Freeform: Shape 14">
                <a:extLst>
                  <a:ext uri="{FF2B5EF4-FFF2-40B4-BE49-F238E27FC236}">
                    <a16:creationId xmlns:a16="http://schemas.microsoft.com/office/drawing/2014/main" id="{57ED884F-9442-4A72-B31B-E049A9003EF7}"/>
                  </a:ext>
                </a:extLst>
              </p:cNvPr>
              <p:cNvSpPr/>
              <p:nvPr/>
            </p:nvSpPr>
            <p:spPr>
              <a:xfrm>
                <a:off x="8269035" y="5465341"/>
                <a:ext cx="157518" cy="253264"/>
              </a:xfrm>
              <a:custGeom>
                <a:avLst/>
                <a:gdLst>
                  <a:gd name="connsiteX0" fmla="*/ 2316 w 157517"/>
                  <a:gd name="connsiteY0" fmla="*/ 132655 h 253263"/>
                  <a:gd name="connsiteX1" fmla="*/ 156437 w 157517"/>
                  <a:gd name="connsiteY1" fmla="*/ 254036 h 253263"/>
                  <a:gd name="connsiteX2" fmla="*/ 54513 w 157517"/>
                  <a:gd name="connsiteY2" fmla="*/ 2316 h 253263"/>
                </a:gdLst>
                <a:ahLst/>
                <a:cxnLst>
                  <a:cxn ang="0">
                    <a:pos x="connsiteX0" y="connsiteY0"/>
                  </a:cxn>
                  <a:cxn ang="0">
                    <a:pos x="connsiteX1" y="connsiteY1"/>
                  </a:cxn>
                  <a:cxn ang="0">
                    <a:pos x="connsiteX2" y="connsiteY2"/>
                  </a:cxn>
                </a:cxnLst>
                <a:rect l="l" t="t" r="r" b="b"/>
                <a:pathLst>
                  <a:path w="157517" h="253263">
                    <a:moveTo>
                      <a:pt x="2316" y="132655"/>
                    </a:moveTo>
                    <a:lnTo>
                      <a:pt x="156437" y="254036"/>
                    </a:lnTo>
                    <a:lnTo>
                      <a:pt x="54513" y="2316"/>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A234842-84D8-4380-8872-E568F6D56198}"/>
                  </a:ext>
                </a:extLst>
              </p:cNvPr>
              <p:cNvSpPr/>
              <p:nvPr/>
            </p:nvSpPr>
            <p:spPr>
              <a:xfrm>
                <a:off x="7920643" y="5224741"/>
                <a:ext cx="790677" cy="790677"/>
              </a:xfrm>
              <a:custGeom>
                <a:avLst/>
                <a:gdLst>
                  <a:gd name="connsiteX0" fmla="*/ 396111 w 790677"/>
                  <a:gd name="connsiteY0" fmla="*/ 2316 h 790677"/>
                  <a:gd name="connsiteX1" fmla="*/ 2316 w 790677"/>
                  <a:gd name="connsiteY1" fmla="*/ 396420 h 790677"/>
                  <a:gd name="connsiteX2" fmla="*/ 396111 w 790677"/>
                  <a:gd name="connsiteY2" fmla="*/ 790214 h 790677"/>
                  <a:gd name="connsiteX3" fmla="*/ 790214 w 790677"/>
                  <a:gd name="connsiteY3" fmla="*/ 396111 h 790677"/>
                  <a:gd name="connsiteX4" fmla="*/ 396111 w 790677"/>
                  <a:gd name="connsiteY4" fmla="*/ 2316 h 790677"/>
                  <a:gd name="connsiteX5" fmla="*/ 557952 w 790677"/>
                  <a:gd name="connsiteY5" fmla="*/ 592236 h 790677"/>
                  <a:gd name="connsiteX6" fmla="*/ 536332 w 790677"/>
                  <a:gd name="connsiteY6" fmla="*/ 582661 h 790677"/>
                  <a:gd name="connsiteX7" fmla="*/ 333104 w 790677"/>
                  <a:gd name="connsiteY7" fmla="*/ 418349 h 790677"/>
                  <a:gd name="connsiteX8" fmla="*/ 264537 w 790677"/>
                  <a:gd name="connsiteY8" fmla="*/ 589147 h 790677"/>
                  <a:gd name="connsiteX9" fmla="*/ 205854 w 790677"/>
                  <a:gd name="connsiteY9" fmla="*/ 589147 h 790677"/>
                  <a:gd name="connsiteX10" fmla="*/ 377888 w 790677"/>
                  <a:gd name="connsiteY10" fmla="*/ 175277 h 790677"/>
                  <a:gd name="connsiteX11" fmla="*/ 402906 w 790677"/>
                  <a:gd name="connsiteY11" fmla="*/ 158599 h 790677"/>
                  <a:gd name="connsiteX12" fmla="*/ 427305 w 790677"/>
                  <a:gd name="connsiteY12" fmla="*/ 175277 h 790677"/>
                  <a:gd name="connsiteX13" fmla="*/ 584205 w 790677"/>
                  <a:gd name="connsiteY13" fmla="*/ 552702 h 790677"/>
                  <a:gd name="connsiteX14" fmla="*/ 586985 w 790677"/>
                  <a:gd name="connsiteY14" fmla="*/ 564439 h 790677"/>
                  <a:gd name="connsiteX15" fmla="*/ 557952 w 790677"/>
                  <a:gd name="connsiteY15" fmla="*/ 592236 h 79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0677" h="790677">
                    <a:moveTo>
                      <a:pt x="396111" y="2316"/>
                    </a:moveTo>
                    <a:cubicBezTo>
                      <a:pt x="178674" y="2316"/>
                      <a:pt x="2316" y="178675"/>
                      <a:pt x="2316" y="396420"/>
                    </a:cubicBezTo>
                    <a:cubicBezTo>
                      <a:pt x="2316" y="613856"/>
                      <a:pt x="178674" y="790214"/>
                      <a:pt x="396111" y="790214"/>
                    </a:cubicBezTo>
                    <a:cubicBezTo>
                      <a:pt x="613856" y="790214"/>
                      <a:pt x="790214" y="613856"/>
                      <a:pt x="790214" y="396111"/>
                    </a:cubicBezTo>
                    <a:cubicBezTo>
                      <a:pt x="790214" y="178675"/>
                      <a:pt x="613856" y="2316"/>
                      <a:pt x="396111" y="2316"/>
                    </a:cubicBezTo>
                    <a:close/>
                    <a:moveTo>
                      <a:pt x="557952" y="592236"/>
                    </a:moveTo>
                    <a:cubicBezTo>
                      <a:pt x="550231" y="592236"/>
                      <a:pt x="544363" y="589147"/>
                      <a:pt x="536332" y="582661"/>
                    </a:cubicBezTo>
                    <a:lnTo>
                      <a:pt x="333104" y="418349"/>
                    </a:lnTo>
                    <a:lnTo>
                      <a:pt x="264537" y="589147"/>
                    </a:lnTo>
                    <a:lnTo>
                      <a:pt x="205854" y="589147"/>
                    </a:lnTo>
                    <a:lnTo>
                      <a:pt x="377888" y="175277"/>
                    </a:lnTo>
                    <a:cubicBezTo>
                      <a:pt x="382212" y="164467"/>
                      <a:pt x="392095" y="158599"/>
                      <a:pt x="402906" y="158599"/>
                    </a:cubicBezTo>
                    <a:cubicBezTo>
                      <a:pt x="413716" y="158599"/>
                      <a:pt x="422672" y="164467"/>
                      <a:pt x="427305" y="175277"/>
                    </a:cubicBezTo>
                    <a:lnTo>
                      <a:pt x="584205" y="552702"/>
                    </a:lnTo>
                    <a:cubicBezTo>
                      <a:pt x="586058" y="557335"/>
                      <a:pt x="586985" y="561659"/>
                      <a:pt x="586985" y="564439"/>
                    </a:cubicBezTo>
                    <a:cubicBezTo>
                      <a:pt x="586676" y="580808"/>
                      <a:pt x="573395" y="592236"/>
                      <a:pt x="557952" y="592236"/>
                    </a:cubicBezTo>
                    <a:close/>
                  </a:path>
                </a:pathLst>
              </a:custGeom>
              <a:solidFill>
                <a:srgbClr val="000000"/>
              </a:solidFill>
              <a:ln w="9525" cap="flat">
                <a:noFill/>
                <a:prstDash val="solid"/>
                <a:miter/>
              </a:ln>
            </p:spPr>
            <p:txBody>
              <a:bodyPr rtlCol="0" anchor="ctr"/>
              <a:lstStyle/>
              <a:p>
                <a:endParaRPr lang="en-US"/>
              </a:p>
            </p:txBody>
          </p:sp>
        </p:grpSp>
        <p:sp>
          <p:nvSpPr>
            <p:cNvPr id="64" name="Rectangle 63">
              <a:extLst>
                <a:ext uri="{FF2B5EF4-FFF2-40B4-BE49-F238E27FC236}">
                  <a16:creationId xmlns:a16="http://schemas.microsoft.com/office/drawing/2014/main" id="{F0E85C16-CB75-4729-933F-007AFCC5F48B}"/>
                </a:ext>
              </a:extLst>
            </p:cNvPr>
            <p:cNvSpPr/>
            <p:nvPr/>
          </p:nvSpPr>
          <p:spPr>
            <a:xfrm>
              <a:off x="8325537" y="5413014"/>
              <a:ext cx="679994"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Ansible</a:t>
              </a:r>
            </a:p>
          </p:txBody>
        </p:sp>
      </p:grpSp>
      <p:grpSp>
        <p:nvGrpSpPr>
          <p:cNvPr id="118" name="Group 117">
            <a:extLst>
              <a:ext uri="{FF2B5EF4-FFF2-40B4-BE49-F238E27FC236}">
                <a16:creationId xmlns:a16="http://schemas.microsoft.com/office/drawing/2014/main" id="{4E969957-E301-4E2A-A895-D96DA95F5962}"/>
              </a:ext>
            </a:extLst>
          </p:cNvPr>
          <p:cNvGrpSpPr/>
          <p:nvPr/>
        </p:nvGrpSpPr>
        <p:grpSpPr>
          <a:xfrm>
            <a:off x="9898053" y="4985546"/>
            <a:ext cx="822533" cy="726119"/>
            <a:chOff x="9898053" y="5185838"/>
            <a:chExt cx="822533" cy="726119"/>
          </a:xfrm>
        </p:grpSpPr>
        <p:sp>
          <p:nvSpPr>
            <p:cNvPr id="65" name="Rectangle 64">
              <a:extLst>
                <a:ext uri="{FF2B5EF4-FFF2-40B4-BE49-F238E27FC236}">
                  <a16:creationId xmlns:a16="http://schemas.microsoft.com/office/drawing/2014/main" id="{855FF9A2-D343-4D37-B925-E02FEFAB0FC1}"/>
                </a:ext>
              </a:extLst>
            </p:cNvPr>
            <p:cNvSpPr/>
            <p:nvPr/>
          </p:nvSpPr>
          <p:spPr>
            <a:xfrm>
              <a:off x="9898053" y="5634958"/>
              <a:ext cx="822533"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ELK Stack</a:t>
              </a:r>
            </a:p>
          </p:txBody>
        </p:sp>
        <p:grpSp>
          <p:nvGrpSpPr>
            <p:cNvPr id="82" name="Group 26">
              <a:extLst>
                <a:ext uri="{FF2B5EF4-FFF2-40B4-BE49-F238E27FC236}">
                  <a16:creationId xmlns:a16="http://schemas.microsoft.com/office/drawing/2014/main" id="{5D190F92-8C21-4A65-AAAB-17CE481F889F}"/>
                </a:ext>
              </a:extLst>
            </p:cNvPr>
            <p:cNvGrpSpPr>
              <a:grpSpLocks noChangeAspect="1"/>
            </p:cNvGrpSpPr>
            <p:nvPr/>
          </p:nvGrpSpPr>
          <p:grpSpPr bwMode="auto">
            <a:xfrm>
              <a:off x="9969267" y="5185838"/>
              <a:ext cx="680106" cy="254503"/>
              <a:chOff x="-4347" y="-631"/>
              <a:chExt cx="4909" cy="1837"/>
            </a:xfrm>
            <a:solidFill>
              <a:srgbClr val="000000"/>
            </a:solidFill>
          </p:grpSpPr>
          <p:sp>
            <p:nvSpPr>
              <p:cNvPr id="83" name="Freeform 27">
                <a:extLst>
                  <a:ext uri="{FF2B5EF4-FFF2-40B4-BE49-F238E27FC236}">
                    <a16:creationId xmlns:a16="http://schemas.microsoft.com/office/drawing/2014/main" id="{3710D164-242B-4138-AD8A-126FECFE7A9B}"/>
                  </a:ext>
                </a:extLst>
              </p:cNvPr>
              <p:cNvSpPr>
                <a:spLocks/>
              </p:cNvSpPr>
              <p:nvPr/>
            </p:nvSpPr>
            <p:spPr bwMode="auto">
              <a:xfrm>
                <a:off x="-822" y="-600"/>
                <a:ext cx="1384" cy="807"/>
              </a:xfrm>
              <a:custGeom>
                <a:avLst/>
                <a:gdLst>
                  <a:gd name="T0" fmla="*/ 587 w 587"/>
                  <a:gd name="T1" fmla="*/ 0 h 342"/>
                  <a:gd name="T2" fmla="*/ 0 w 587"/>
                  <a:gd name="T3" fmla="*/ 0 h 342"/>
                  <a:gd name="T4" fmla="*/ 0 w 587"/>
                  <a:gd name="T5" fmla="*/ 272 h 342"/>
                  <a:gd name="T6" fmla="*/ 26 w 587"/>
                  <a:gd name="T7" fmla="*/ 271 h 342"/>
                  <a:gd name="T8" fmla="*/ 302 w 587"/>
                  <a:gd name="T9" fmla="*/ 341 h 342"/>
                  <a:gd name="T10" fmla="*/ 305 w 587"/>
                  <a:gd name="T11" fmla="*/ 342 h 342"/>
                  <a:gd name="T12" fmla="*/ 587 w 587"/>
                  <a:gd name="T13" fmla="*/ 4 h 342"/>
                  <a:gd name="T14" fmla="*/ 587 w 587"/>
                  <a:gd name="T15" fmla="*/ 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342">
                    <a:moveTo>
                      <a:pt x="587" y="0"/>
                    </a:moveTo>
                    <a:cubicBezTo>
                      <a:pt x="0" y="0"/>
                      <a:pt x="0" y="0"/>
                      <a:pt x="0" y="0"/>
                    </a:cubicBezTo>
                    <a:cubicBezTo>
                      <a:pt x="0" y="272"/>
                      <a:pt x="0" y="272"/>
                      <a:pt x="0" y="272"/>
                    </a:cubicBezTo>
                    <a:cubicBezTo>
                      <a:pt x="9" y="271"/>
                      <a:pt x="18" y="271"/>
                      <a:pt x="26" y="271"/>
                    </a:cubicBezTo>
                    <a:cubicBezTo>
                      <a:pt x="122" y="271"/>
                      <a:pt x="217" y="295"/>
                      <a:pt x="302" y="341"/>
                    </a:cubicBezTo>
                    <a:cubicBezTo>
                      <a:pt x="305" y="342"/>
                      <a:pt x="305" y="342"/>
                      <a:pt x="305" y="342"/>
                    </a:cubicBezTo>
                    <a:cubicBezTo>
                      <a:pt x="587" y="4"/>
                      <a:pt x="587" y="4"/>
                      <a:pt x="587" y="4"/>
                    </a:cubicBez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8">
                <a:extLst>
                  <a:ext uri="{FF2B5EF4-FFF2-40B4-BE49-F238E27FC236}">
                    <a16:creationId xmlns:a16="http://schemas.microsoft.com/office/drawing/2014/main" id="{0DE2BA3E-30F5-4B14-8AE6-DF342C50B655}"/>
                  </a:ext>
                </a:extLst>
              </p:cNvPr>
              <p:cNvSpPr>
                <a:spLocks/>
              </p:cNvSpPr>
              <p:nvPr/>
            </p:nvSpPr>
            <p:spPr bwMode="auto">
              <a:xfrm>
                <a:off x="95" y="3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9">
                <a:extLst>
                  <a:ext uri="{FF2B5EF4-FFF2-40B4-BE49-F238E27FC236}">
                    <a16:creationId xmlns:a16="http://schemas.microsoft.com/office/drawing/2014/main" id="{976ED8A5-B6F6-497B-A715-9C8C0AE8E7BD}"/>
                  </a:ext>
                </a:extLst>
              </p:cNvPr>
              <p:cNvSpPr>
                <a:spLocks noChangeArrowheads="1"/>
              </p:cNvSpPr>
              <p:nvPr/>
            </p:nvSpPr>
            <p:spPr bwMode="auto">
              <a:xfrm>
                <a:off x="-822" y="1131"/>
                <a:ext cx="1"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0">
                <a:extLst>
                  <a:ext uri="{FF2B5EF4-FFF2-40B4-BE49-F238E27FC236}">
                    <a16:creationId xmlns:a16="http://schemas.microsoft.com/office/drawing/2014/main" id="{749D4F45-AEF1-4D15-B997-C1CE8B02A5D7}"/>
                  </a:ext>
                </a:extLst>
              </p:cNvPr>
              <p:cNvSpPr>
                <a:spLocks/>
              </p:cNvSpPr>
              <p:nvPr/>
            </p:nvSpPr>
            <p:spPr bwMode="auto">
              <a:xfrm>
                <a:off x="-525" y="415"/>
                <a:ext cx="1079" cy="780"/>
              </a:xfrm>
              <a:custGeom>
                <a:avLst/>
                <a:gdLst>
                  <a:gd name="T0" fmla="*/ 0 w 458"/>
                  <a:gd name="T1" fmla="*/ 330 h 330"/>
                  <a:gd name="T2" fmla="*/ 458 w 458"/>
                  <a:gd name="T3" fmla="*/ 330 h 330"/>
                  <a:gd name="T4" fmla="*/ 275 w 458"/>
                  <a:gd name="T5" fmla="*/ 0 h 330"/>
                  <a:gd name="T6" fmla="*/ 0 w 458"/>
                  <a:gd name="T7" fmla="*/ 330 h 330"/>
                </a:gdLst>
                <a:ahLst/>
                <a:cxnLst>
                  <a:cxn ang="0">
                    <a:pos x="T0" y="T1"/>
                  </a:cxn>
                  <a:cxn ang="0">
                    <a:pos x="T2" y="T3"/>
                  </a:cxn>
                  <a:cxn ang="0">
                    <a:pos x="T4" y="T5"/>
                  </a:cxn>
                  <a:cxn ang="0">
                    <a:pos x="T6" y="T7"/>
                  </a:cxn>
                </a:cxnLst>
                <a:rect l="0" t="0" r="r" b="b"/>
                <a:pathLst>
                  <a:path w="458" h="330">
                    <a:moveTo>
                      <a:pt x="0" y="330"/>
                    </a:moveTo>
                    <a:cubicBezTo>
                      <a:pt x="458" y="330"/>
                      <a:pt x="458" y="330"/>
                      <a:pt x="458" y="330"/>
                    </a:cubicBezTo>
                    <a:cubicBezTo>
                      <a:pt x="436" y="199"/>
                      <a:pt x="370" y="84"/>
                      <a:pt x="275" y="0"/>
                    </a:cubicBezTo>
                    <a:lnTo>
                      <a:pt x="0"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1">
                <a:extLst>
                  <a:ext uri="{FF2B5EF4-FFF2-40B4-BE49-F238E27FC236}">
                    <a16:creationId xmlns:a16="http://schemas.microsoft.com/office/drawing/2014/main" id="{5E600049-8106-4437-98E2-623F6C84AA84}"/>
                  </a:ext>
                </a:extLst>
              </p:cNvPr>
              <p:cNvSpPr>
                <a:spLocks/>
              </p:cNvSpPr>
              <p:nvPr/>
            </p:nvSpPr>
            <p:spPr bwMode="auto">
              <a:xfrm>
                <a:off x="-822" y="257"/>
                <a:ext cx="917" cy="938"/>
              </a:xfrm>
              <a:custGeom>
                <a:avLst/>
                <a:gdLst>
                  <a:gd name="T0" fmla="*/ 389 w 389"/>
                  <a:gd name="T1" fmla="*/ 56 h 397"/>
                  <a:gd name="T2" fmla="*/ 308 w 389"/>
                  <a:gd name="T3" fmla="*/ 0 h 397"/>
                  <a:gd name="T4" fmla="*/ 0 w 389"/>
                  <a:gd name="T5" fmla="*/ 370 h 397"/>
                  <a:gd name="T6" fmla="*/ 0 w 389"/>
                  <a:gd name="T7" fmla="*/ 397 h 397"/>
                  <a:gd name="T8" fmla="*/ 105 w 389"/>
                  <a:gd name="T9" fmla="*/ 397 h 397"/>
                  <a:gd name="T10" fmla="*/ 389 w 389"/>
                  <a:gd name="T11" fmla="*/ 56 h 397"/>
                  <a:gd name="T12" fmla="*/ 389 w 389"/>
                  <a:gd name="T13" fmla="*/ 56 h 397"/>
                </a:gdLst>
                <a:ahLst/>
                <a:cxnLst>
                  <a:cxn ang="0">
                    <a:pos x="T0" y="T1"/>
                  </a:cxn>
                  <a:cxn ang="0">
                    <a:pos x="T2" y="T3"/>
                  </a:cxn>
                  <a:cxn ang="0">
                    <a:pos x="T4" y="T5"/>
                  </a:cxn>
                  <a:cxn ang="0">
                    <a:pos x="T6" y="T7"/>
                  </a:cxn>
                  <a:cxn ang="0">
                    <a:pos x="T8" y="T9"/>
                  </a:cxn>
                  <a:cxn ang="0">
                    <a:pos x="T10" y="T11"/>
                  </a:cxn>
                  <a:cxn ang="0">
                    <a:pos x="T12" y="T13"/>
                  </a:cxn>
                </a:cxnLst>
                <a:rect l="0" t="0" r="r" b="b"/>
                <a:pathLst>
                  <a:path w="389" h="397">
                    <a:moveTo>
                      <a:pt x="389" y="56"/>
                    </a:moveTo>
                    <a:cubicBezTo>
                      <a:pt x="364" y="35"/>
                      <a:pt x="337" y="16"/>
                      <a:pt x="308" y="0"/>
                    </a:cubicBezTo>
                    <a:cubicBezTo>
                      <a:pt x="0" y="370"/>
                      <a:pt x="0" y="370"/>
                      <a:pt x="0" y="370"/>
                    </a:cubicBezTo>
                    <a:cubicBezTo>
                      <a:pt x="0" y="397"/>
                      <a:pt x="0" y="397"/>
                      <a:pt x="0" y="397"/>
                    </a:cubicBezTo>
                    <a:cubicBezTo>
                      <a:pt x="105" y="397"/>
                      <a:pt x="105" y="397"/>
                      <a:pt x="105" y="397"/>
                    </a:cubicBezTo>
                    <a:cubicBezTo>
                      <a:pt x="389" y="56"/>
                      <a:pt x="389" y="56"/>
                      <a:pt x="389" y="56"/>
                    </a:cubicBezTo>
                    <a:cubicBezTo>
                      <a:pt x="389" y="56"/>
                      <a:pt x="389" y="56"/>
                      <a:pt x="38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2">
                <a:extLst>
                  <a:ext uri="{FF2B5EF4-FFF2-40B4-BE49-F238E27FC236}">
                    <a16:creationId xmlns:a16="http://schemas.microsoft.com/office/drawing/2014/main" id="{584407DC-3999-4189-AC89-05D4E6498201}"/>
                  </a:ext>
                </a:extLst>
              </p:cNvPr>
              <p:cNvSpPr>
                <a:spLocks/>
              </p:cNvSpPr>
              <p:nvPr/>
            </p:nvSpPr>
            <p:spPr bwMode="auto">
              <a:xfrm>
                <a:off x="-822" y="77"/>
                <a:ext cx="693" cy="995"/>
              </a:xfrm>
              <a:custGeom>
                <a:avLst/>
                <a:gdLst>
                  <a:gd name="T0" fmla="*/ 0 w 294"/>
                  <a:gd name="T1" fmla="*/ 1 h 421"/>
                  <a:gd name="T2" fmla="*/ 0 w 294"/>
                  <a:gd name="T3" fmla="*/ 421 h 421"/>
                  <a:gd name="T4" fmla="*/ 294 w 294"/>
                  <a:gd name="T5" fmla="*/ 68 h 421"/>
                  <a:gd name="T6" fmla="*/ 26 w 294"/>
                  <a:gd name="T7" fmla="*/ 0 h 421"/>
                  <a:gd name="T8" fmla="*/ 0 w 294"/>
                  <a:gd name="T9" fmla="*/ 1 h 421"/>
                </a:gdLst>
                <a:ahLst/>
                <a:cxnLst>
                  <a:cxn ang="0">
                    <a:pos x="T0" y="T1"/>
                  </a:cxn>
                  <a:cxn ang="0">
                    <a:pos x="T2" y="T3"/>
                  </a:cxn>
                  <a:cxn ang="0">
                    <a:pos x="T4" y="T5"/>
                  </a:cxn>
                  <a:cxn ang="0">
                    <a:pos x="T6" y="T7"/>
                  </a:cxn>
                  <a:cxn ang="0">
                    <a:pos x="T8" y="T9"/>
                  </a:cxn>
                </a:cxnLst>
                <a:rect l="0" t="0" r="r" b="b"/>
                <a:pathLst>
                  <a:path w="294" h="421">
                    <a:moveTo>
                      <a:pt x="0" y="1"/>
                    </a:moveTo>
                    <a:cubicBezTo>
                      <a:pt x="0" y="421"/>
                      <a:pt x="0" y="421"/>
                      <a:pt x="0" y="421"/>
                    </a:cubicBezTo>
                    <a:cubicBezTo>
                      <a:pt x="294" y="68"/>
                      <a:pt x="294" y="68"/>
                      <a:pt x="294" y="68"/>
                    </a:cubicBezTo>
                    <a:cubicBezTo>
                      <a:pt x="214" y="25"/>
                      <a:pt x="123" y="0"/>
                      <a:pt x="26" y="0"/>
                    </a:cubicBezTo>
                    <a:cubicBezTo>
                      <a:pt x="17" y="0"/>
                      <a:pt x="9"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3">
                <a:extLst>
                  <a:ext uri="{FF2B5EF4-FFF2-40B4-BE49-F238E27FC236}">
                    <a16:creationId xmlns:a16="http://schemas.microsoft.com/office/drawing/2014/main" id="{D0ABBF3B-9D8E-4E0B-9424-AF165B96F818}"/>
                  </a:ext>
                </a:extLst>
              </p:cNvPr>
              <p:cNvSpPr>
                <a:spLocks/>
              </p:cNvSpPr>
              <p:nvPr/>
            </p:nvSpPr>
            <p:spPr bwMode="auto">
              <a:xfrm>
                <a:off x="-2560" y="-600"/>
                <a:ext cx="832" cy="925"/>
              </a:xfrm>
              <a:custGeom>
                <a:avLst/>
                <a:gdLst>
                  <a:gd name="T0" fmla="*/ 353 w 353"/>
                  <a:gd name="T1" fmla="*/ 392 h 392"/>
                  <a:gd name="T2" fmla="*/ 353 w 353"/>
                  <a:gd name="T3" fmla="*/ 245 h 392"/>
                  <a:gd name="T4" fmla="*/ 108 w 353"/>
                  <a:gd name="T5" fmla="*/ 0 h 392"/>
                  <a:gd name="T6" fmla="*/ 0 w 353"/>
                  <a:gd name="T7" fmla="*/ 0 h 392"/>
                  <a:gd name="T8" fmla="*/ 0 w 353"/>
                  <a:gd name="T9" fmla="*/ 392 h 392"/>
                  <a:gd name="T10" fmla="*/ 353 w 353"/>
                  <a:gd name="T11" fmla="*/ 392 h 392"/>
                </a:gdLst>
                <a:ahLst/>
                <a:cxnLst>
                  <a:cxn ang="0">
                    <a:pos x="T0" y="T1"/>
                  </a:cxn>
                  <a:cxn ang="0">
                    <a:pos x="T2" y="T3"/>
                  </a:cxn>
                  <a:cxn ang="0">
                    <a:pos x="T4" y="T5"/>
                  </a:cxn>
                  <a:cxn ang="0">
                    <a:pos x="T6" y="T7"/>
                  </a:cxn>
                  <a:cxn ang="0">
                    <a:pos x="T8" y="T9"/>
                  </a:cxn>
                  <a:cxn ang="0">
                    <a:pos x="T10" y="T11"/>
                  </a:cxn>
                </a:cxnLst>
                <a:rect l="0" t="0" r="r" b="b"/>
                <a:pathLst>
                  <a:path w="353" h="392">
                    <a:moveTo>
                      <a:pt x="353" y="392"/>
                    </a:moveTo>
                    <a:cubicBezTo>
                      <a:pt x="353" y="245"/>
                      <a:pt x="353" y="245"/>
                      <a:pt x="353" y="245"/>
                    </a:cubicBezTo>
                    <a:cubicBezTo>
                      <a:pt x="353" y="110"/>
                      <a:pt x="243" y="0"/>
                      <a:pt x="108" y="0"/>
                    </a:cubicBezTo>
                    <a:cubicBezTo>
                      <a:pt x="0" y="0"/>
                      <a:pt x="0" y="0"/>
                      <a:pt x="0" y="0"/>
                    </a:cubicBezTo>
                    <a:cubicBezTo>
                      <a:pt x="0" y="392"/>
                      <a:pt x="0" y="392"/>
                      <a:pt x="0" y="392"/>
                    </a:cubicBezTo>
                    <a:lnTo>
                      <a:pt x="353"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
                <a:extLst>
                  <a:ext uri="{FF2B5EF4-FFF2-40B4-BE49-F238E27FC236}">
                    <a16:creationId xmlns:a16="http://schemas.microsoft.com/office/drawing/2014/main" id="{3A6B3A42-2ACE-444E-8FC6-3EF77E5258C3}"/>
                  </a:ext>
                </a:extLst>
              </p:cNvPr>
              <p:cNvSpPr>
                <a:spLocks/>
              </p:cNvSpPr>
              <p:nvPr/>
            </p:nvSpPr>
            <p:spPr bwMode="auto">
              <a:xfrm>
                <a:off x="-3508" y="42"/>
                <a:ext cx="630" cy="513"/>
              </a:xfrm>
              <a:custGeom>
                <a:avLst/>
                <a:gdLst>
                  <a:gd name="T0" fmla="*/ 158 w 267"/>
                  <a:gd name="T1" fmla="*/ 0 h 217"/>
                  <a:gd name="T2" fmla="*/ 0 w 267"/>
                  <a:gd name="T3" fmla="*/ 0 h 217"/>
                  <a:gd name="T4" fmla="*/ 16 w 267"/>
                  <a:gd name="T5" fmla="*/ 116 h 217"/>
                  <a:gd name="T6" fmla="*/ 4 w 267"/>
                  <a:gd name="T7" fmla="*/ 217 h 217"/>
                  <a:gd name="T8" fmla="*/ 158 w 267"/>
                  <a:gd name="T9" fmla="*/ 217 h 217"/>
                  <a:gd name="T10" fmla="*/ 267 w 267"/>
                  <a:gd name="T11" fmla="*/ 108 h 217"/>
                  <a:gd name="T12" fmla="*/ 267 w 267"/>
                  <a:gd name="T13" fmla="*/ 108 h 217"/>
                  <a:gd name="T14" fmla="*/ 158 w 267"/>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217">
                    <a:moveTo>
                      <a:pt x="158" y="0"/>
                    </a:moveTo>
                    <a:cubicBezTo>
                      <a:pt x="0" y="0"/>
                      <a:pt x="0" y="0"/>
                      <a:pt x="0" y="0"/>
                    </a:cubicBezTo>
                    <a:cubicBezTo>
                      <a:pt x="10" y="38"/>
                      <a:pt x="16" y="77"/>
                      <a:pt x="16" y="116"/>
                    </a:cubicBezTo>
                    <a:cubicBezTo>
                      <a:pt x="16" y="150"/>
                      <a:pt x="12" y="184"/>
                      <a:pt x="4" y="217"/>
                    </a:cubicBezTo>
                    <a:cubicBezTo>
                      <a:pt x="158" y="217"/>
                      <a:pt x="158" y="217"/>
                      <a:pt x="158" y="217"/>
                    </a:cubicBezTo>
                    <a:cubicBezTo>
                      <a:pt x="218" y="217"/>
                      <a:pt x="267" y="168"/>
                      <a:pt x="267" y="108"/>
                    </a:cubicBezTo>
                    <a:cubicBezTo>
                      <a:pt x="267" y="108"/>
                      <a:pt x="267" y="108"/>
                      <a:pt x="267" y="108"/>
                    </a:cubicBezTo>
                    <a:cubicBezTo>
                      <a:pt x="267" y="48"/>
                      <a:pt x="218" y="0"/>
                      <a:pt x="1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
                <a:extLst>
                  <a:ext uri="{FF2B5EF4-FFF2-40B4-BE49-F238E27FC236}">
                    <a16:creationId xmlns:a16="http://schemas.microsoft.com/office/drawing/2014/main" id="{280D994F-167A-488D-9075-2B4BCE644ACE}"/>
                  </a:ext>
                </a:extLst>
              </p:cNvPr>
              <p:cNvSpPr>
                <a:spLocks/>
              </p:cNvSpPr>
              <p:nvPr/>
            </p:nvSpPr>
            <p:spPr bwMode="auto">
              <a:xfrm>
                <a:off x="-4347" y="42"/>
                <a:ext cx="839" cy="513"/>
              </a:xfrm>
              <a:custGeom>
                <a:avLst/>
                <a:gdLst>
                  <a:gd name="T0" fmla="*/ 0 w 356"/>
                  <a:gd name="T1" fmla="*/ 104 h 217"/>
                  <a:gd name="T2" fmla="*/ 16 w 356"/>
                  <a:gd name="T3" fmla="*/ 217 h 217"/>
                  <a:gd name="T4" fmla="*/ 344 w 356"/>
                  <a:gd name="T5" fmla="*/ 217 h 217"/>
                  <a:gd name="T6" fmla="*/ 356 w 356"/>
                  <a:gd name="T7" fmla="*/ 116 h 217"/>
                  <a:gd name="T8" fmla="*/ 340 w 356"/>
                  <a:gd name="T9" fmla="*/ 0 h 217"/>
                  <a:gd name="T10" fmla="*/ 14 w 356"/>
                  <a:gd name="T11" fmla="*/ 0 h 217"/>
                  <a:gd name="T12" fmla="*/ 0 w 356"/>
                  <a:gd name="T13" fmla="*/ 104 h 217"/>
                </a:gdLst>
                <a:ahLst/>
                <a:cxnLst>
                  <a:cxn ang="0">
                    <a:pos x="T0" y="T1"/>
                  </a:cxn>
                  <a:cxn ang="0">
                    <a:pos x="T2" y="T3"/>
                  </a:cxn>
                  <a:cxn ang="0">
                    <a:pos x="T4" y="T5"/>
                  </a:cxn>
                  <a:cxn ang="0">
                    <a:pos x="T6" y="T7"/>
                  </a:cxn>
                  <a:cxn ang="0">
                    <a:pos x="T8" y="T9"/>
                  </a:cxn>
                  <a:cxn ang="0">
                    <a:pos x="T10" y="T11"/>
                  </a:cxn>
                  <a:cxn ang="0">
                    <a:pos x="T12" y="T13"/>
                  </a:cxn>
                </a:cxnLst>
                <a:rect l="0" t="0" r="r" b="b"/>
                <a:pathLst>
                  <a:path w="356" h="217">
                    <a:moveTo>
                      <a:pt x="0" y="104"/>
                    </a:moveTo>
                    <a:cubicBezTo>
                      <a:pt x="0" y="143"/>
                      <a:pt x="5" y="181"/>
                      <a:pt x="16" y="217"/>
                    </a:cubicBezTo>
                    <a:cubicBezTo>
                      <a:pt x="344" y="217"/>
                      <a:pt x="344" y="217"/>
                      <a:pt x="344" y="217"/>
                    </a:cubicBezTo>
                    <a:cubicBezTo>
                      <a:pt x="352" y="185"/>
                      <a:pt x="356" y="151"/>
                      <a:pt x="356" y="116"/>
                    </a:cubicBezTo>
                    <a:cubicBezTo>
                      <a:pt x="356" y="76"/>
                      <a:pt x="350" y="37"/>
                      <a:pt x="340" y="0"/>
                    </a:cubicBezTo>
                    <a:cubicBezTo>
                      <a:pt x="14" y="0"/>
                      <a:pt x="14" y="0"/>
                      <a:pt x="14" y="0"/>
                    </a:cubicBezTo>
                    <a:cubicBezTo>
                      <a:pt x="5" y="33"/>
                      <a:pt x="0" y="68"/>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6">
                <a:extLst>
                  <a:ext uri="{FF2B5EF4-FFF2-40B4-BE49-F238E27FC236}">
                    <a16:creationId xmlns:a16="http://schemas.microsoft.com/office/drawing/2014/main" id="{D182AB80-27EB-40AF-B110-21857175C78E}"/>
                  </a:ext>
                </a:extLst>
              </p:cNvPr>
              <p:cNvSpPr>
                <a:spLocks/>
              </p:cNvSpPr>
              <p:nvPr/>
            </p:nvSpPr>
            <p:spPr bwMode="auto">
              <a:xfrm>
                <a:off x="-3812" y="701"/>
                <a:ext cx="1106" cy="505"/>
              </a:xfrm>
              <a:custGeom>
                <a:avLst/>
                <a:gdLst>
                  <a:gd name="T0" fmla="*/ 340 w 469"/>
                  <a:gd name="T1" fmla="*/ 0 h 214"/>
                  <a:gd name="T2" fmla="*/ 123 w 469"/>
                  <a:gd name="T3" fmla="*/ 0 h 214"/>
                  <a:gd name="T4" fmla="*/ 121 w 469"/>
                  <a:gd name="T5" fmla="*/ 6 h 214"/>
                  <a:gd name="T6" fmla="*/ 0 w 469"/>
                  <a:gd name="T7" fmla="*/ 179 h 214"/>
                  <a:gd name="T8" fmla="*/ 162 w 469"/>
                  <a:gd name="T9" fmla="*/ 214 h 214"/>
                  <a:gd name="T10" fmla="*/ 469 w 469"/>
                  <a:gd name="T11" fmla="*/ 64 h 214"/>
                  <a:gd name="T12" fmla="*/ 340 w 469"/>
                  <a:gd name="T13" fmla="*/ 0 h 214"/>
                </a:gdLst>
                <a:ahLst/>
                <a:cxnLst>
                  <a:cxn ang="0">
                    <a:pos x="T0" y="T1"/>
                  </a:cxn>
                  <a:cxn ang="0">
                    <a:pos x="T2" y="T3"/>
                  </a:cxn>
                  <a:cxn ang="0">
                    <a:pos x="T4" y="T5"/>
                  </a:cxn>
                  <a:cxn ang="0">
                    <a:pos x="T6" y="T7"/>
                  </a:cxn>
                  <a:cxn ang="0">
                    <a:pos x="T8" y="T9"/>
                  </a:cxn>
                  <a:cxn ang="0">
                    <a:pos x="T10" y="T11"/>
                  </a:cxn>
                  <a:cxn ang="0">
                    <a:pos x="T12" y="T13"/>
                  </a:cxn>
                </a:cxnLst>
                <a:rect l="0" t="0" r="r" b="b"/>
                <a:pathLst>
                  <a:path w="469" h="214">
                    <a:moveTo>
                      <a:pt x="340" y="0"/>
                    </a:moveTo>
                    <a:cubicBezTo>
                      <a:pt x="123" y="0"/>
                      <a:pt x="123" y="0"/>
                      <a:pt x="123" y="0"/>
                    </a:cubicBezTo>
                    <a:cubicBezTo>
                      <a:pt x="121" y="6"/>
                      <a:pt x="121" y="6"/>
                      <a:pt x="121" y="6"/>
                    </a:cubicBezTo>
                    <a:cubicBezTo>
                      <a:pt x="95" y="71"/>
                      <a:pt x="53" y="131"/>
                      <a:pt x="0" y="179"/>
                    </a:cubicBezTo>
                    <a:cubicBezTo>
                      <a:pt x="49" y="201"/>
                      <a:pt x="104" y="214"/>
                      <a:pt x="162" y="214"/>
                    </a:cubicBezTo>
                    <a:cubicBezTo>
                      <a:pt x="286" y="214"/>
                      <a:pt x="397" y="155"/>
                      <a:pt x="469" y="64"/>
                    </a:cubicBezTo>
                    <a:cubicBezTo>
                      <a:pt x="439" y="25"/>
                      <a:pt x="392" y="0"/>
                      <a:pt x="3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7">
                <a:extLst>
                  <a:ext uri="{FF2B5EF4-FFF2-40B4-BE49-F238E27FC236}">
                    <a16:creationId xmlns:a16="http://schemas.microsoft.com/office/drawing/2014/main" id="{B2D02E65-C95E-488D-A8E6-57BAF3AB186A}"/>
                  </a:ext>
                </a:extLst>
              </p:cNvPr>
              <p:cNvSpPr>
                <a:spLocks/>
              </p:cNvSpPr>
              <p:nvPr/>
            </p:nvSpPr>
            <p:spPr bwMode="auto">
              <a:xfrm>
                <a:off x="-4251" y="701"/>
                <a:ext cx="689" cy="404"/>
              </a:xfrm>
              <a:custGeom>
                <a:avLst/>
                <a:gdLst>
                  <a:gd name="T0" fmla="*/ 292 w 292"/>
                  <a:gd name="T1" fmla="*/ 0 h 171"/>
                  <a:gd name="T2" fmla="*/ 283 w 292"/>
                  <a:gd name="T3" fmla="*/ 0 h 171"/>
                  <a:gd name="T4" fmla="*/ 0 w 292"/>
                  <a:gd name="T5" fmla="*/ 0 h 171"/>
                  <a:gd name="T6" fmla="*/ 162 w 292"/>
                  <a:gd name="T7" fmla="*/ 167 h 171"/>
                  <a:gd name="T8" fmla="*/ 170 w 292"/>
                  <a:gd name="T9" fmla="*/ 171 h 171"/>
                  <a:gd name="T10" fmla="*/ 292 w 292"/>
                  <a:gd name="T11" fmla="*/ 0 h 171"/>
                </a:gdLst>
                <a:ahLst/>
                <a:cxnLst>
                  <a:cxn ang="0">
                    <a:pos x="T0" y="T1"/>
                  </a:cxn>
                  <a:cxn ang="0">
                    <a:pos x="T2" y="T3"/>
                  </a:cxn>
                  <a:cxn ang="0">
                    <a:pos x="T4" y="T5"/>
                  </a:cxn>
                  <a:cxn ang="0">
                    <a:pos x="T6" y="T7"/>
                  </a:cxn>
                  <a:cxn ang="0">
                    <a:pos x="T8" y="T9"/>
                  </a:cxn>
                  <a:cxn ang="0">
                    <a:pos x="T10" y="T11"/>
                  </a:cxn>
                </a:cxnLst>
                <a:rect l="0" t="0" r="r" b="b"/>
                <a:pathLst>
                  <a:path w="292" h="171">
                    <a:moveTo>
                      <a:pt x="292" y="0"/>
                    </a:moveTo>
                    <a:cubicBezTo>
                      <a:pt x="283" y="0"/>
                      <a:pt x="283" y="0"/>
                      <a:pt x="283" y="0"/>
                    </a:cubicBezTo>
                    <a:cubicBezTo>
                      <a:pt x="0" y="0"/>
                      <a:pt x="0" y="0"/>
                      <a:pt x="0" y="0"/>
                    </a:cubicBezTo>
                    <a:cubicBezTo>
                      <a:pt x="36" y="71"/>
                      <a:pt x="93" y="129"/>
                      <a:pt x="162" y="167"/>
                    </a:cubicBezTo>
                    <a:cubicBezTo>
                      <a:pt x="165" y="168"/>
                      <a:pt x="167" y="170"/>
                      <a:pt x="170" y="171"/>
                    </a:cubicBezTo>
                    <a:cubicBezTo>
                      <a:pt x="223" y="125"/>
                      <a:pt x="265" y="66"/>
                      <a:pt x="2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8">
                <a:extLst>
                  <a:ext uri="{FF2B5EF4-FFF2-40B4-BE49-F238E27FC236}">
                    <a16:creationId xmlns:a16="http://schemas.microsoft.com/office/drawing/2014/main" id="{CBE317F6-0E27-4DA2-83EB-73BF9BC3E380}"/>
                  </a:ext>
                </a:extLst>
              </p:cNvPr>
              <p:cNvSpPr>
                <a:spLocks/>
              </p:cNvSpPr>
              <p:nvPr/>
            </p:nvSpPr>
            <p:spPr bwMode="auto">
              <a:xfrm>
                <a:off x="-3855" y="-631"/>
                <a:ext cx="1156" cy="529"/>
              </a:xfrm>
              <a:custGeom>
                <a:avLst/>
                <a:gdLst>
                  <a:gd name="T0" fmla="*/ 180 w 490"/>
                  <a:gd name="T1" fmla="*/ 0 h 224"/>
                  <a:gd name="T2" fmla="*/ 0 w 490"/>
                  <a:gd name="T3" fmla="*/ 44 h 224"/>
                  <a:gd name="T4" fmla="*/ 133 w 490"/>
                  <a:gd name="T5" fmla="*/ 218 h 224"/>
                  <a:gd name="T6" fmla="*/ 136 w 490"/>
                  <a:gd name="T7" fmla="*/ 224 h 224"/>
                  <a:gd name="T8" fmla="*/ 184 w 490"/>
                  <a:gd name="T9" fmla="*/ 224 h 224"/>
                  <a:gd name="T10" fmla="*/ 358 w 490"/>
                  <a:gd name="T11" fmla="*/ 224 h 224"/>
                  <a:gd name="T12" fmla="*/ 490 w 490"/>
                  <a:gd name="T13" fmla="*/ 155 h 224"/>
                  <a:gd name="T14" fmla="*/ 180 w 490"/>
                  <a:gd name="T15" fmla="*/ 0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224">
                    <a:moveTo>
                      <a:pt x="180" y="0"/>
                    </a:moveTo>
                    <a:cubicBezTo>
                      <a:pt x="115" y="0"/>
                      <a:pt x="54" y="16"/>
                      <a:pt x="0" y="44"/>
                    </a:cubicBezTo>
                    <a:cubicBezTo>
                      <a:pt x="57" y="91"/>
                      <a:pt x="103" y="151"/>
                      <a:pt x="133" y="218"/>
                    </a:cubicBezTo>
                    <a:cubicBezTo>
                      <a:pt x="136" y="224"/>
                      <a:pt x="136" y="224"/>
                      <a:pt x="136" y="224"/>
                    </a:cubicBezTo>
                    <a:cubicBezTo>
                      <a:pt x="184" y="224"/>
                      <a:pt x="184" y="224"/>
                      <a:pt x="184" y="224"/>
                    </a:cubicBezTo>
                    <a:cubicBezTo>
                      <a:pt x="358" y="224"/>
                      <a:pt x="358" y="224"/>
                      <a:pt x="358" y="224"/>
                    </a:cubicBezTo>
                    <a:cubicBezTo>
                      <a:pt x="413" y="224"/>
                      <a:pt x="461" y="197"/>
                      <a:pt x="490" y="155"/>
                    </a:cubicBezTo>
                    <a:cubicBezTo>
                      <a:pt x="419" y="61"/>
                      <a:pt x="307"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9">
                <a:extLst>
                  <a:ext uri="{FF2B5EF4-FFF2-40B4-BE49-F238E27FC236}">
                    <a16:creationId xmlns:a16="http://schemas.microsoft.com/office/drawing/2014/main" id="{3C0AB8F5-320C-4992-9E76-F70C331BE179}"/>
                  </a:ext>
                </a:extLst>
              </p:cNvPr>
              <p:cNvSpPr>
                <a:spLocks/>
              </p:cNvSpPr>
              <p:nvPr/>
            </p:nvSpPr>
            <p:spPr bwMode="auto">
              <a:xfrm>
                <a:off x="-4262" y="-508"/>
                <a:ext cx="686" cy="406"/>
              </a:xfrm>
              <a:custGeom>
                <a:avLst/>
                <a:gdLst>
                  <a:gd name="T0" fmla="*/ 151 w 291"/>
                  <a:gd name="T1" fmla="*/ 5 h 172"/>
                  <a:gd name="T2" fmla="*/ 150 w 291"/>
                  <a:gd name="T3" fmla="*/ 5 h 172"/>
                  <a:gd name="T4" fmla="*/ 150 w 291"/>
                  <a:gd name="T5" fmla="*/ 5 h 172"/>
                  <a:gd name="T6" fmla="*/ 0 w 291"/>
                  <a:gd name="T7" fmla="*/ 172 h 172"/>
                  <a:gd name="T8" fmla="*/ 121 w 291"/>
                  <a:gd name="T9" fmla="*/ 172 h 172"/>
                  <a:gd name="T10" fmla="*/ 282 w 291"/>
                  <a:gd name="T11" fmla="*/ 172 h 172"/>
                  <a:gd name="T12" fmla="*/ 291 w 291"/>
                  <a:gd name="T13" fmla="*/ 172 h 172"/>
                  <a:gd name="T14" fmla="*/ 158 w 291"/>
                  <a:gd name="T15" fmla="*/ 0 h 172"/>
                  <a:gd name="T16" fmla="*/ 151 w 291"/>
                  <a:gd name="T17"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172">
                    <a:moveTo>
                      <a:pt x="151" y="5"/>
                    </a:moveTo>
                    <a:cubicBezTo>
                      <a:pt x="151" y="5"/>
                      <a:pt x="150" y="5"/>
                      <a:pt x="150" y="5"/>
                    </a:cubicBezTo>
                    <a:cubicBezTo>
                      <a:pt x="150" y="5"/>
                      <a:pt x="150" y="5"/>
                      <a:pt x="150" y="5"/>
                    </a:cubicBezTo>
                    <a:cubicBezTo>
                      <a:pt x="85" y="45"/>
                      <a:pt x="33" y="103"/>
                      <a:pt x="0" y="172"/>
                    </a:cubicBezTo>
                    <a:cubicBezTo>
                      <a:pt x="121" y="172"/>
                      <a:pt x="121" y="172"/>
                      <a:pt x="121" y="172"/>
                    </a:cubicBezTo>
                    <a:cubicBezTo>
                      <a:pt x="282" y="172"/>
                      <a:pt x="282" y="172"/>
                      <a:pt x="282" y="172"/>
                    </a:cubicBezTo>
                    <a:cubicBezTo>
                      <a:pt x="291" y="172"/>
                      <a:pt x="291" y="172"/>
                      <a:pt x="291" y="172"/>
                    </a:cubicBezTo>
                    <a:cubicBezTo>
                      <a:pt x="262" y="105"/>
                      <a:pt x="215" y="46"/>
                      <a:pt x="158" y="0"/>
                    </a:cubicBezTo>
                    <a:cubicBezTo>
                      <a:pt x="156" y="2"/>
                      <a:pt x="153" y="3"/>
                      <a:pt x="15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40">
                <a:extLst>
                  <a:ext uri="{FF2B5EF4-FFF2-40B4-BE49-F238E27FC236}">
                    <a16:creationId xmlns:a16="http://schemas.microsoft.com/office/drawing/2014/main" id="{D8EC57FD-31FF-47D0-A37C-A9251F52CBC7}"/>
                  </a:ext>
                </a:extLst>
              </p:cNvPr>
              <p:cNvSpPr>
                <a:spLocks noChangeArrowheads="1"/>
              </p:cNvSpPr>
              <p:nvPr/>
            </p:nvSpPr>
            <p:spPr bwMode="auto">
              <a:xfrm>
                <a:off x="-1473" y="363"/>
                <a:ext cx="509"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41">
                <a:extLst>
                  <a:ext uri="{FF2B5EF4-FFF2-40B4-BE49-F238E27FC236}">
                    <a16:creationId xmlns:a16="http://schemas.microsoft.com/office/drawing/2014/main" id="{AFC0992B-AB0A-4AE3-8EFC-D1D7F8452B20}"/>
                  </a:ext>
                </a:extLst>
              </p:cNvPr>
              <p:cNvSpPr>
                <a:spLocks/>
              </p:cNvSpPr>
              <p:nvPr/>
            </p:nvSpPr>
            <p:spPr bwMode="auto">
              <a:xfrm>
                <a:off x="-2560" y="363"/>
                <a:ext cx="832" cy="832"/>
              </a:xfrm>
              <a:custGeom>
                <a:avLst/>
                <a:gdLst>
                  <a:gd name="T0" fmla="*/ 0 w 353"/>
                  <a:gd name="T1" fmla="*/ 0 h 352"/>
                  <a:gd name="T2" fmla="*/ 0 w 353"/>
                  <a:gd name="T3" fmla="*/ 0 h 352"/>
                  <a:gd name="T4" fmla="*/ 352 w 353"/>
                  <a:gd name="T5" fmla="*/ 352 h 352"/>
                  <a:gd name="T6" fmla="*/ 353 w 353"/>
                  <a:gd name="T7" fmla="*/ 352 h 352"/>
                  <a:gd name="T8" fmla="*/ 353 w 353"/>
                  <a:gd name="T9" fmla="*/ 0 h 352"/>
                  <a:gd name="T10" fmla="*/ 0 w 353"/>
                  <a:gd name="T11" fmla="*/ 0 h 352"/>
                </a:gdLst>
                <a:ahLst/>
                <a:cxnLst>
                  <a:cxn ang="0">
                    <a:pos x="T0" y="T1"/>
                  </a:cxn>
                  <a:cxn ang="0">
                    <a:pos x="T2" y="T3"/>
                  </a:cxn>
                  <a:cxn ang="0">
                    <a:pos x="T4" y="T5"/>
                  </a:cxn>
                  <a:cxn ang="0">
                    <a:pos x="T6" y="T7"/>
                  </a:cxn>
                  <a:cxn ang="0">
                    <a:pos x="T8" y="T9"/>
                  </a:cxn>
                  <a:cxn ang="0">
                    <a:pos x="T10" y="T11"/>
                  </a:cxn>
                </a:cxnLst>
                <a:rect l="0" t="0" r="r" b="b"/>
                <a:pathLst>
                  <a:path w="353" h="352">
                    <a:moveTo>
                      <a:pt x="0" y="0"/>
                    </a:moveTo>
                    <a:cubicBezTo>
                      <a:pt x="0" y="0"/>
                      <a:pt x="0" y="0"/>
                      <a:pt x="0" y="0"/>
                    </a:cubicBezTo>
                    <a:cubicBezTo>
                      <a:pt x="0" y="194"/>
                      <a:pt x="157" y="352"/>
                      <a:pt x="352" y="352"/>
                    </a:cubicBezTo>
                    <a:cubicBezTo>
                      <a:pt x="353" y="352"/>
                      <a:pt x="353" y="352"/>
                      <a:pt x="353" y="352"/>
                    </a:cubicBezTo>
                    <a:cubicBezTo>
                      <a:pt x="353" y="0"/>
                      <a:pt x="353" y="0"/>
                      <a:pt x="35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2">
                <a:extLst>
                  <a:ext uri="{FF2B5EF4-FFF2-40B4-BE49-F238E27FC236}">
                    <a16:creationId xmlns:a16="http://schemas.microsoft.com/office/drawing/2014/main" id="{1B279788-E105-41F9-91FE-8CB84E814F1A}"/>
                  </a:ext>
                </a:extLst>
              </p:cNvPr>
              <p:cNvSpPr>
                <a:spLocks noChangeArrowheads="1"/>
              </p:cNvSpPr>
              <p:nvPr/>
            </p:nvSpPr>
            <p:spPr bwMode="auto">
              <a:xfrm>
                <a:off x="-1690" y="363"/>
                <a:ext cx="179"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9" name="Group 118">
            <a:extLst>
              <a:ext uri="{FF2B5EF4-FFF2-40B4-BE49-F238E27FC236}">
                <a16:creationId xmlns:a16="http://schemas.microsoft.com/office/drawing/2014/main" id="{6EA43917-90B8-4A90-BE4C-E26A81199FF4}"/>
              </a:ext>
            </a:extLst>
          </p:cNvPr>
          <p:cNvGrpSpPr/>
          <p:nvPr/>
        </p:nvGrpSpPr>
        <p:grpSpPr>
          <a:xfrm>
            <a:off x="3648496" y="4861339"/>
            <a:ext cx="665568" cy="850326"/>
            <a:chOff x="3648496" y="5061631"/>
            <a:chExt cx="665568" cy="850326"/>
          </a:xfrm>
        </p:grpSpPr>
        <p:pic>
          <p:nvPicPr>
            <p:cNvPr id="81" name="Picture 80">
              <a:extLst>
                <a:ext uri="{FF2B5EF4-FFF2-40B4-BE49-F238E27FC236}">
                  <a16:creationId xmlns:a16="http://schemas.microsoft.com/office/drawing/2014/main" id="{AC7C3880-511D-41B6-ABA8-06D068A330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9820" y="5061631"/>
              <a:ext cx="502920" cy="502917"/>
            </a:xfrm>
            <a:prstGeom prst="rect">
              <a:avLst/>
            </a:prstGeom>
          </p:spPr>
        </p:pic>
        <p:sp>
          <p:nvSpPr>
            <p:cNvPr id="99" name="Rectangle 98">
              <a:extLst>
                <a:ext uri="{FF2B5EF4-FFF2-40B4-BE49-F238E27FC236}">
                  <a16:creationId xmlns:a16="http://schemas.microsoft.com/office/drawing/2014/main" id="{7804DD3D-B5D8-473A-B4DB-1CD659D005E0}"/>
                </a:ext>
              </a:extLst>
            </p:cNvPr>
            <p:cNvSpPr/>
            <p:nvPr/>
          </p:nvSpPr>
          <p:spPr>
            <a:xfrm>
              <a:off x="3648496" y="5634958"/>
              <a:ext cx="66556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GitHub</a:t>
              </a:r>
            </a:p>
          </p:txBody>
        </p:sp>
      </p:grpSp>
      <p:grpSp>
        <p:nvGrpSpPr>
          <p:cNvPr id="122" name="Group 121">
            <a:extLst>
              <a:ext uri="{FF2B5EF4-FFF2-40B4-BE49-F238E27FC236}">
                <a16:creationId xmlns:a16="http://schemas.microsoft.com/office/drawing/2014/main" id="{7C4A02B8-629E-4CE8-9CA6-BF648F0F95B9}"/>
              </a:ext>
            </a:extLst>
          </p:cNvPr>
          <p:cNvGrpSpPr/>
          <p:nvPr/>
        </p:nvGrpSpPr>
        <p:grpSpPr>
          <a:xfrm>
            <a:off x="1781433" y="2773649"/>
            <a:ext cx="1237391" cy="1049746"/>
            <a:chOff x="1705111" y="2973941"/>
            <a:chExt cx="1237391" cy="1049746"/>
          </a:xfrm>
        </p:grpSpPr>
        <p:sp>
          <p:nvSpPr>
            <p:cNvPr id="54" name="Rectangle 53">
              <a:extLst>
                <a:ext uri="{FF2B5EF4-FFF2-40B4-BE49-F238E27FC236}">
                  <a16:creationId xmlns:a16="http://schemas.microsoft.com/office/drawing/2014/main" id="{044613AD-751E-4E03-A55F-443847A38857}"/>
                </a:ext>
              </a:extLst>
            </p:cNvPr>
            <p:cNvSpPr/>
            <p:nvPr/>
          </p:nvSpPr>
          <p:spPr>
            <a:xfrm>
              <a:off x="1705111" y="3562022"/>
              <a:ext cx="1237391"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Boards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grpSp>
          <p:nvGrpSpPr>
            <p:cNvPr id="127" name="Group 126">
              <a:extLst>
                <a:ext uri="{FF2B5EF4-FFF2-40B4-BE49-F238E27FC236}">
                  <a16:creationId xmlns:a16="http://schemas.microsoft.com/office/drawing/2014/main" id="{1B434E4D-C796-48AB-87B1-ABCC395031CD}"/>
                </a:ext>
              </a:extLst>
            </p:cNvPr>
            <p:cNvGrpSpPr>
              <a:grpSpLocks noChangeAspect="1"/>
            </p:cNvGrpSpPr>
            <p:nvPr/>
          </p:nvGrpSpPr>
          <p:grpSpPr>
            <a:xfrm>
              <a:off x="2072346" y="2973941"/>
              <a:ext cx="502920" cy="494650"/>
              <a:chOff x="8005483" y="2939497"/>
              <a:chExt cx="3679508" cy="3619003"/>
            </a:xfrm>
            <a:solidFill>
              <a:srgbClr val="000000"/>
            </a:solidFill>
          </p:grpSpPr>
          <p:sp>
            <p:nvSpPr>
              <p:cNvPr id="128" name="Freeform: Shape 127">
                <a:extLst>
                  <a:ext uri="{FF2B5EF4-FFF2-40B4-BE49-F238E27FC236}">
                    <a16:creationId xmlns:a16="http://schemas.microsoft.com/office/drawing/2014/main" id="{6AF8CCA3-8627-47E3-BD96-4D826801556A}"/>
                  </a:ext>
                </a:extLst>
              </p:cNvPr>
              <p:cNvSpPr>
                <a:spLocks/>
              </p:cNvSpPr>
              <p:nvPr/>
            </p:nvSpPr>
            <p:spPr bwMode="auto">
              <a:xfrm>
                <a:off x="8005483" y="2939497"/>
                <a:ext cx="3628448" cy="2803588"/>
              </a:xfrm>
              <a:custGeom>
                <a:avLst/>
                <a:gdLst>
                  <a:gd name="connsiteX0" fmla="*/ 324344 w 3628447"/>
                  <a:gd name="connsiteY0" fmla="*/ 1852725 h 2803588"/>
                  <a:gd name="connsiteX1" fmla="*/ 324344 w 3628447"/>
                  <a:gd name="connsiteY1" fmla="*/ 2336906 h 2803588"/>
                  <a:gd name="connsiteX2" fmla="*/ 1150369 w 3628447"/>
                  <a:gd name="connsiteY2" fmla="*/ 2336906 h 2803588"/>
                  <a:gd name="connsiteX3" fmla="*/ 1150369 w 3628447"/>
                  <a:gd name="connsiteY3" fmla="*/ 1852725 h 2803588"/>
                  <a:gd name="connsiteX4" fmla="*/ 1415210 w 3628447"/>
                  <a:gd name="connsiteY4" fmla="*/ 1072201 h 2803588"/>
                  <a:gd name="connsiteX5" fmla="*/ 1415210 w 3628447"/>
                  <a:gd name="connsiteY5" fmla="*/ 1556382 h 2803588"/>
                  <a:gd name="connsiteX6" fmla="*/ 2241234 w 3628447"/>
                  <a:gd name="connsiteY6" fmla="*/ 1556382 h 2803588"/>
                  <a:gd name="connsiteX7" fmla="*/ 2241234 w 3628447"/>
                  <a:gd name="connsiteY7" fmla="*/ 1072201 h 2803588"/>
                  <a:gd name="connsiteX8" fmla="*/ 324344 w 3628447"/>
                  <a:gd name="connsiteY8" fmla="*/ 1072201 h 2803588"/>
                  <a:gd name="connsiteX9" fmla="*/ 324344 w 3628447"/>
                  <a:gd name="connsiteY9" fmla="*/ 1556382 h 2803588"/>
                  <a:gd name="connsiteX10" fmla="*/ 1150369 w 3628447"/>
                  <a:gd name="connsiteY10" fmla="*/ 1556382 h 2803588"/>
                  <a:gd name="connsiteX11" fmla="*/ 1150369 w 3628447"/>
                  <a:gd name="connsiteY11" fmla="*/ 1072201 h 2803588"/>
                  <a:gd name="connsiteX12" fmla="*/ 2504914 w 3628447"/>
                  <a:gd name="connsiteY12" fmla="*/ 302175 h 2803588"/>
                  <a:gd name="connsiteX13" fmla="*/ 2504914 w 3628447"/>
                  <a:gd name="connsiteY13" fmla="*/ 786356 h 2803588"/>
                  <a:gd name="connsiteX14" fmla="*/ 3330939 w 3628447"/>
                  <a:gd name="connsiteY14" fmla="*/ 786356 h 2803588"/>
                  <a:gd name="connsiteX15" fmla="*/ 3330939 w 3628447"/>
                  <a:gd name="connsiteY15" fmla="*/ 302175 h 2803588"/>
                  <a:gd name="connsiteX16" fmla="*/ 1415210 w 3628447"/>
                  <a:gd name="connsiteY16" fmla="*/ 302175 h 2803588"/>
                  <a:gd name="connsiteX17" fmla="*/ 1415210 w 3628447"/>
                  <a:gd name="connsiteY17" fmla="*/ 786356 h 2803588"/>
                  <a:gd name="connsiteX18" fmla="*/ 2241234 w 3628447"/>
                  <a:gd name="connsiteY18" fmla="*/ 786356 h 2803588"/>
                  <a:gd name="connsiteX19" fmla="*/ 2241234 w 3628447"/>
                  <a:gd name="connsiteY19" fmla="*/ 302175 h 2803588"/>
                  <a:gd name="connsiteX20" fmla="*/ 324344 w 3628447"/>
                  <a:gd name="connsiteY20" fmla="*/ 302175 h 2803588"/>
                  <a:gd name="connsiteX21" fmla="*/ 324344 w 3628447"/>
                  <a:gd name="connsiteY21" fmla="*/ 786356 h 2803588"/>
                  <a:gd name="connsiteX22" fmla="*/ 1150369 w 3628447"/>
                  <a:gd name="connsiteY22" fmla="*/ 786356 h 2803588"/>
                  <a:gd name="connsiteX23" fmla="*/ 1150369 w 3628447"/>
                  <a:gd name="connsiteY23" fmla="*/ 302175 h 2803588"/>
                  <a:gd name="connsiteX24" fmla="*/ 154166 w 3628447"/>
                  <a:gd name="connsiteY24" fmla="*/ 0 h 2803588"/>
                  <a:gd name="connsiteX25" fmla="*/ 3474281 w 3628447"/>
                  <a:gd name="connsiteY25" fmla="*/ 0 h 2803588"/>
                  <a:gd name="connsiteX26" fmla="*/ 3628447 w 3628447"/>
                  <a:gd name="connsiteY26" fmla="*/ 153923 h 2803588"/>
                  <a:gd name="connsiteX27" fmla="*/ 3628447 w 3628447"/>
                  <a:gd name="connsiteY27" fmla="*/ 1217639 h 2803588"/>
                  <a:gd name="connsiteX28" fmla="*/ 3628447 w 3628447"/>
                  <a:gd name="connsiteY28" fmla="*/ 2045529 h 2803588"/>
                  <a:gd name="connsiteX29" fmla="*/ 3628447 w 3628447"/>
                  <a:gd name="connsiteY29" fmla="*/ 2070843 h 2803588"/>
                  <a:gd name="connsiteX30" fmla="*/ 3595353 w 3628447"/>
                  <a:gd name="connsiteY30" fmla="*/ 2016455 h 2803588"/>
                  <a:gd name="connsiteX31" fmla="*/ 2686919 w 3628447"/>
                  <a:gd name="connsiteY31" fmla="*/ 1534216 h 2803588"/>
                  <a:gd name="connsiteX32" fmla="*/ 1591385 w 3628447"/>
                  <a:gd name="connsiteY32" fmla="*/ 2628000 h 2803588"/>
                  <a:gd name="connsiteX33" fmla="*/ 1597041 w 3628447"/>
                  <a:gd name="connsiteY33" fmla="*/ 2739833 h 2803588"/>
                  <a:gd name="connsiteX34" fmla="*/ 1606787 w 3628447"/>
                  <a:gd name="connsiteY34" fmla="*/ 2803588 h 2803588"/>
                  <a:gd name="connsiteX35" fmla="*/ 1554840 w 3628447"/>
                  <a:gd name="connsiteY35" fmla="*/ 2803588 h 2803588"/>
                  <a:gd name="connsiteX36" fmla="*/ 154166 w 3628447"/>
                  <a:gd name="connsiteY36" fmla="*/ 2803588 h 2803588"/>
                  <a:gd name="connsiteX37" fmla="*/ 0 w 3628447"/>
                  <a:gd name="connsiteY37" fmla="*/ 2649665 h 2803588"/>
                  <a:gd name="connsiteX38" fmla="*/ 0 w 3628447"/>
                  <a:gd name="connsiteY38" fmla="*/ 153923 h 2803588"/>
                  <a:gd name="connsiteX39" fmla="*/ 154166 w 3628447"/>
                  <a:gd name="connsiteY39" fmla="*/ 0 h 28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28447" h="2803588">
                    <a:moveTo>
                      <a:pt x="324344" y="1852725"/>
                    </a:moveTo>
                    <a:lnTo>
                      <a:pt x="324344" y="2336906"/>
                    </a:lnTo>
                    <a:lnTo>
                      <a:pt x="1150369" y="2336906"/>
                    </a:lnTo>
                    <a:lnTo>
                      <a:pt x="1150369" y="1852725"/>
                    </a:lnTo>
                    <a:close/>
                    <a:moveTo>
                      <a:pt x="1415210" y="1072201"/>
                    </a:moveTo>
                    <a:lnTo>
                      <a:pt x="1415210" y="1556382"/>
                    </a:lnTo>
                    <a:lnTo>
                      <a:pt x="2241234" y="1556382"/>
                    </a:lnTo>
                    <a:lnTo>
                      <a:pt x="2241234" y="1072201"/>
                    </a:lnTo>
                    <a:close/>
                    <a:moveTo>
                      <a:pt x="324344" y="1072201"/>
                    </a:moveTo>
                    <a:lnTo>
                      <a:pt x="324344" y="1556382"/>
                    </a:lnTo>
                    <a:lnTo>
                      <a:pt x="1150369" y="1556382"/>
                    </a:lnTo>
                    <a:lnTo>
                      <a:pt x="1150369" y="1072201"/>
                    </a:lnTo>
                    <a:close/>
                    <a:moveTo>
                      <a:pt x="2504914" y="302175"/>
                    </a:moveTo>
                    <a:lnTo>
                      <a:pt x="2504914" y="786356"/>
                    </a:lnTo>
                    <a:lnTo>
                      <a:pt x="3330939" y="786356"/>
                    </a:lnTo>
                    <a:lnTo>
                      <a:pt x="3330939" y="302175"/>
                    </a:lnTo>
                    <a:close/>
                    <a:moveTo>
                      <a:pt x="1415210" y="302175"/>
                    </a:moveTo>
                    <a:lnTo>
                      <a:pt x="1415210" y="786356"/>
                    </a:lnTo>
                    <a:lnTo>
                      <a:pt x="2241234" y="786356"/>
                    </a:lnTo>
                    <a:lnTo>
                      <a:pt x="2241234" y="302175"/>
                    </a:lnTo>
                    <a:close/>
                    <a:moveTo>
                      <a:pt x="324344" y="302175"/>
                    </a:moveTo>
                    <a:lnTo>
                      <a:pt x="324344" y="786356"/>
                    </a:lnTo>
                    <a:lnTo>
                      <a:pt x="1150369" y="786356"/>
                    </a:lnTo>
                    <a:lnTo>
                      <a:pt x="1150369" y="302175"/>
                    </a:lnTo>
                    <a:close/>
                    <a:moveTo>
                      <a:pt x="154166" y="0"/>
                    </a:moveTo>
                    <a:cubicBezTo>
                      <a:pt x="3474281" y="0"/>
                      <a:pt x="3474281" y="0"/>
                      <a:pt x="3474281" y="0"/>
                    </a:cubicBezTo>
                    <a:cubicBezTo>
                      <a:pt x="3559624" y="0"/>
                      <a:pt x="3628447" y="68714"/>
                      <a:pt x="3628447" y="153923"/>
                    </a:cubicBezTo>
                    <a:cubicBezTo>
                      <a:pt x="3628447" y="1217639"/>
                      <a:pt x="3628447" y="1217639"/>
                      <a:pt x="3628447" y="1217639"/>
                    </a:cubicBezTo>
                    <a:cubicBezTo>
                      <a:pt x="3628447" y="1575646"/>
                      <a:pt x="3628447" y="1844151"/>
                      <a:pt x="3628447" y="2045529"/>
                    </a:cubicBezTo>
                    <a:lnTo>
                      <a:pt x="3628447" y="2070843"/>
                    </a:lnTo>
                    <a:lnTo>
                      <a:pt x="3595353" y="2016455"/>
                    </a:lnTo>
                    <a:cubicBezTo>
                      <a:pt x="3398478" y="1725507"/>
                      <a:pt x="3065073" y="1534216"/>
                      <a:pt x="2686919" y="1534216"/>
                    </a:cubicBezTo>
                    <a:cubicBezTo>
                      <a:pt x="2081872" y="1534216"/>
                      <a:pt x="1591385" y="2023920"/>
                      <a:pt x="1591385" y="2628000"/>
                    </a:cubicBezTo>
                    <a:cubicBezTo>
                      <a:pt x="1591385" y="2665755"/>
                      <a:pt x="1593301" y="2703063"/>
                      <a:pt x="1597041" y="2739833"/>
                    </a:cubicBezTo>
                    <a:lnTo>
                      <a:pt x="1606787" y="2803588"/>
                    </a:lnTo>
                    <a:lnTo>
                      <a:pt x="1554840" y="2803588"/>
                    </a:lnTo>
                    <a:cubicBezTo>
                      <a:pt x="154166" y="2803588"/>
                      <a:pt x="154166" y="2803588"/>
                      <a:pt x="154166" y="2803588"/>
                    </a:cubicBezTo>
                    <a:cubicBezTo>
                      <a:pt x="68827" y="2803588"/>
                      <a:pt x="0" y="2734874"/>
                      <a:pt x="0" y="2649665"/>
                    </a:cubicBezTo>
                    <a:cubicBezTo>
                      <a:pt x="0" y="153923"/>
                      <a:pt x="0" y="153923"/>
                      <a:pt x="0" y="153923"/>
                    </a:cubicBezTo>
                    <a:cubicBezTo>
                      <a:pt x="0" y="68714"/>
                      <a:pt x="68827" y="0"/>
                      <a:pt x="154166" y="0"/>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9" name="Freeform: Shape 128">
                <a:extLst>
                  <a:ext uri="{FF2B5EF4-FFF2-40B4-BE49-F238E27FC236}">
                    <a16:creationId xmlns:a16="http://schemas.microsoft.com/office/drawing/2014/main" id="{5E87B9E8-550D-47D2-9BF6-7770A1DA09E2}"/>
                  </a:ext>
                </a:extLst>
              </p:cNvPr>
              <p:cNvSpPr>
                <a:spLocks noChangeArrowheads="1"/>
              </p:cNvSpPr>
              <p:nvPr/>
            </p:nvSpPr>
            <p:spPr bwMode="auto">
              <a:xfrm>
                <a:off x="9699811" y="4576495"/>
                <a:ext cx="1985180" cy="1982005"/>
              </a:xfrm>
              <a:custGeom>
                <a:avLst/>
                <a:gdLst>
                  <a:gd name="connsiteX0" fmla="*/ 1537437 w 1985178"/>
                  <a:gd name="connsiteY0" fmla="*/ 446735 h 1982006"/>
                  <a:gd name="connsiteX1" fmla="*/ 887583 w 1985178"/>
                  <a:gd name="connsiteY1" fmla="*/ 1128090 h 1982006"/>
                  <a:gd name="connsiteX2" fmla="*/ 513071 w 1985178"/>
                  <a:gd name="connsiteY2" fmla="*/ 754745 h 1982006"/>
                  <a:gd name="connsiteX3" fmla="*/ 293731 w 1985178"/>
                  <a:gd name="connsiteY3" fmla="*/ 985752 h 1982006"/>
                  <a:gd name="connsiteX4" fmla="*/ 877083 w 1985178"/>
                  <a:gd name="connsiteY4" fmla="*/ 1567937 h 1982006"/>
                  <a:gd name="connsiteX5" fmla="*/ 1780112 w 1985178"/>
                  <a:gd name="connsiteY5" fmla="*/ 688243 h 1982006"/>
                  <a:gd name="connsiteX6" fmla="*/ 992589 w 1985178"/>
                  <a:gd name="connsiteY6" fmla="*/ 0 h 1982006"/>
                  <a:gd name="connsiteX7" fmla="*/ 1985178 w 1985178"/>
                  <a:gd name="connsiteY7" fmla="*/ 991003 h 1982006"/>
                  <a:gd name="connsiteX8" fmla="*/ 992589 w 1985178"/>
                  <a:gd name="connsiteY8" fmla="*/ 1982006 h 1982006"/>
                  <a:gd name="connsiteX9" fmla="*/ 0 w 1985178"/>
                  <a:gd name="connsiteY9" fmla="*/ 991003 h 1982006"/>
                  <a:gd name="connsiteX10" fmla="*/ 992589 w 1985178"/>
                  <a:gd name="connsiteY10" fmla="*/ 0 h 198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178" h="1982006">
                    <a:moveTo>
                      <a:pt x="1537437" y="446735"/>
                    </a:moveTo>
                    <a:lnTo>
                      <a:pt x="887583" y="1128090"/>
                    </a:lnTo>
                    <a:lnTo>
                      <a:pt x="513071" y="754745"/>
                    </a:lnTo>
                    <a:lnTo>
                      <a:pt x="293731" y="985752"/>
                    </a:lnTo>
                    <a:lnTo>
                      <a:pt x="877083" y="1567937"/>
                    </a:lnTo>
                    <a:lnTo>
                      <a:pt x="1780112" y="688243"/>
                    </a:lnTo>
                    <a:close/>
                    <a:moveTo>
                      <a:pt x="992589" y="0"/>
                    </a:moveTo>
                    <a:cubicBezTo>
                      <a:pt x="1540781" y="0"/>
                      <a:pt x="1985178" y="443687"/>
                      <a:pt x="1985178" y="991003"/>
                    </a:cubicBezTo>
                    <a:cubicBezTo>
                      <a:pt x="1985178" y="1538319"/>
                      <a:pt x="1540781" y="1982006"/>
                      <a:pt x="992589" y="1982006"/>
                    </a:cubicBezTo>
                    <a:cubicBezTo>
                      <a:pt x="444397" y="1982006"/>
                      <a:pt x="0" y="1538319"/>
                      <a:pt x="0" y="991003"/>
                    </a:cubicBezTo>
                    <a:cubicBezTo>
                      <a:pt x="0" y="443687"/>
                      <a:pt x="444397" y="0"/>
                      <a:pt x="992589" y="0"/>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grpSp>
        <p:nvGrpSpPr>
          <p:cNvPr id="124" name="Group 123">
            <a:extLst>
              <a:ext uri="{FF2B5EF4-FFF2-40B4-BE49-F238E27FC236}">
                <a16:creationId xmlns:a16="http://schemas.microsoft.com/office/drawing/2014/main" id="{AEDFE68A-091F-436A-BCFD-0CE82EF44A37}"/>
              </a:ext>
            </a:extLst>
          </p:cNvPr>
          <p:cNvGrpSpPr/>
          <p:nvPr/>
        </p:nvGrpSpPr>
        <p:grpSpPr>
          <a:xfrm>
            <a:off x="3362585" y="2778771"/>
            <a:ext cx="1237391" cy="1044624"/>
            <a:chOff x="3075935" y="2979063"/>
            <a:chExt cx="1237391" cy="1044624"/>
          </a:xfrm>
        </p:grpSpPr>
        <p:sp>
          <p:nvSpPr>
            <p:cNvPr id="57" name="Rectangle 56">
              <a:extLst>
                <a:ext uri="{FF2B5EF4-FFF2-40B4-BE49-F238E27FC236}">
                  <a16:creationId xmlns:a16="http://schemas.microsoft.com/office/drawing/2014/main" id="{E3666DDE-3B09-41E6-B356-8F24F7985921}"/>
                </a:ext>
              </a:extLst>
            </p:cNvPr>
            <p:cNvSpPr/>
            <p:nvPr/>
          </p:nvSpPr>
          <p:spPr>
            <a:xfrm>
              <a:off x="3075935" y="3562022"/>
              <a:ext cx="1237391"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Repos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3" name="Freeform: Shape 132">
              <a:extLst>
                <a:ext uri="{FF2B5EF4-FFF2-40B4-BE49-F238E27FC236}">
                  <a16:creationId xmlns:a16="http://schemas.microsoft.com/office/drawing/2014/main" id="{14C8768B-C7D2-490D-A08B-8872D2A02975}"/>
                </a:ext>
              </a:extLst>
            </p:cNvPr>
            <p:cNvSpPr>
              <a:spLocks noChangeAspect="1"/>
            </p:cNvSpPr>
            <p:nvPr/>
          </p:nvSpPr>
          <p:spPr bwMode="auto">
            <a:xfrm>
              <a:off x="3466030" y="2979063"/>
              <a:ext cx="457200" cy="484407"/>
            </a:xfrm>
            <a:custGeom>
              <a:avLst/>
              <a:gdLst>
                <a:gd name="connsiteX0" fmla="*/ 1199230 w 3756859"/>
                <a:gd name="connsiteY0" fmla="*/ 3064294 h 3980425"/>
                <a:gd name="connsiteX1" fmla="*/ 1468966 w 3756859"/>
                <a:gd name="connsiteY1" fmla="*/ 3333422 h 3980425"/>
                <a:gd name="connsiteX2" fmla="*/ 1199230 w 3756859"/>
                <a:gd name="connsiteY2" fmla="*/ 3602551 h 3980425"/>
                <a:gd name="connsiteX3" fmla="*/ 929493 w 3756859"/>
                <a:gd name="connsiteY3" fmla="*/ 3333422 h 3980425"/>
                <a:gd name="connsiteX4" fmla="*/ 1199230 w 3756859"/>
                <a:gd name="connsiteY4" fmla="*/ 3064294 h 3980425"/>
                <a:gd name="connsiteX5" fmla="*/ 2563706 w 3756859"/>
                <a:gd name="connsiteY5" fmla="*/ 1059501 h 3980425"/>
                <a:gd name="connsiteX6" fmla="*/ 2833442 w 3756859"/>
                <a:gd name="connsiteY6" fmla="*/ 1328630 h 3980425"/>
                <a:gd name="connsiteX7" fmla="*/ 2563706 w 3756859"/>
                <a:gd name="connsiteY7" fmla="*/ 1597758 h 3980425"/>
                <a:gd name="connsiteX8" fmla="*/ 2293969 w 3756859"/>
                <a:gd name="connsiteY8" fmla="*/ 1328630 h 3980425"/>
                <a:gd name="connsiteX9" fmla="*/ 2563706 w 3756859"/>
                <a:gd name="connsiteY9" fmla="*/ 1059501 h 3980425"/>
                <a:gd name="connsiteX10" fmla="*/ 1199231 w 3756859"/>
                <a:gd name="connsiteY10" fmla="*/ 1059501 h 3980425"/>
                <a:gd name="connsiteX11" fmla="*/ 1468967 w 3756859"/>
                <a:gd name="connsiteY11" fmla="*/ 1328630 h 3980425"/>
                <a:gd name="connsiteX12" fmla="*/ 1199231 w 3756859"/>
                <a:gd name="connsiteY12" fmla="*/ 1597758 h 3980425"/>
                <a:gd name="connsiteX13" fmla="*/ 929494 w 3756859"/>
                <a:gd name="connsiteY13" fmla="*/ 1328630 h 3980425"/>
                <a:gd name="connsiteX14" fmla="*/ 1199231 w 3756859"/>
                <a:gd name="connsiteY14" fmla="*/ 1059501 h 3980425"/>
                <a:gd name="connsiteX15" fmla="*/ 1199230 w 3756859"/>
                <a:gd name="connsiteY15" fmla="*/ 962300 h 3980425"/>
                <a:gd name="connsiteX16" fmla="*/ 832292 w 3756859"/>
                <a:gd name="connsiteY16" fmla="*/ 1328631 h 3980425"/>
                <a:gd name="connsiteX17" fmla="*/ 1056400 w 3756859"/>
                <a:gd name="connsiteY17" fmla="*/ 1666174 h 3980425"/>
                <a:gd name="connsiteX18" fmla="*/ 1112963 w 3756859"/>
                <a:gd name="connsiteY18" fmla="*/ 1677574 h 3980425"/>
                <a:gd name="connsiteX19" fmla="*/ 1112963 w 3756859"/>
                <a:gd name="connsiteY19" fmla="*/ 2423711 h 3980425"/>
                <a:gd name="connsiteX20" fmla="*/ 1032770 w 3756859"/>
                <a:gd name="connsiteY20" fmla="*/ 2456783 h 3980425"/>
                <a:gd name="connsiteX21" fmla="*/ 1032770 w 3756859"/>
                <a:gd name="connsiteY21" fmla="*/ 3008686 h 3980425"/>
                <a:gd name="connsiteX22" fmla="*/ 994071 w 3756859"/>
                <a:gd name="connsiteY22" fmla="*/ 3029656 h 3980425"/>
                <a:gd name="connsiteX23" fmla="*/ 832291 w 3756859"/>
                <a:gd name="connsiteY23" fmla="*/ 3333424 h 3980425"/>
                <a:gd name="connsiteX24" fmla="*/ 1199228 w 3756859"/>
                <a:gd name="connsiteY24" fmla="*/ 3699754 h 3980425"/>
                <a:gd name="connsiteX25" fmla="*/ 1566166 w 3756859"/>
                <a:gd name="connsiteY25" fmla="*/ 3333424 h 3980425"/>
                <a:gd name="connsiteX26" fmla="*/ 1404386 w 3756859"/>
                <a:gd name="connsiteY26" fmla="*/ 3029656 h 3980425"/>
                <a:gd name="connsiteX27" fmla="*/ 1365688 w 3756859"/>
                <a:gd name="connsiteY27" fmla="*/ 3008687 h 3980425"/>
                <a:gd name="connsiteX28" fmla="*/ 1365688 w 3756859"/>
                <a:gd name="connsiteY28" fmla="*/ 2601587 h 3980425"/>
                <a:gd name="connsiteX29" fmla="*/ 2643894 w 3756859"/>
                <a:gd name="connsiteY29" fmla="*/ 2089845 h 3980425"/>
                <a:gd name="connsiteX30" fmla="*/ 2643896 w 3756859"/>
                <a:gd name="connsiteY30" fmla="*/ 2089845 h 3980425"/>
                <a:gd name="connsiteX31" fmla="*/ 2643896 w 3756859"/>
                <a:gd name="connsiteY31" fmla="*/ 2089844 h 3980425"/>
                <a:gd name="connsiteX32" fmla="*/ 2643896 w 3756859"/>
                <a:gd name="connsiteY32" fmla="*/ 1685585 h 3980425"/>
                <a:gd name="connsiteX33" fmla="*/ 2706534 w 3756859"/>
                <a:gd name="connsiteY33" fmla="*/ 1666173 h 3980425"/>
                <a:gd name="connsiteX34" fmla="*/ 2930642 w 3756859"/>
                <a:gd name="connsiteY34" fmla="*/ 1328631 h 3980425"/>
                <a:gd name="connsiteX35" fmla="*/ 2563704 w 3756859"/>
                <a:gd name="connsiteY35" fmla="*/ 962300 h 3980425"/>
                <a:gd name="connsiteX36" fmla="*/ 2196767 w 3756859"/>
                <a:gd name="connsiteY36" fmla="*/ 1328631 h 3980425"/>
                <a:gd name="connsiteX37" fmla="*/ 2420875 w 3756859"/>
                <a:gd name="connsiteY37" fmla="*/ 1666173 h 3980425"/>
                <a:gd name="connsiteX38" fmla="*/ 2472578 w 3756859"/>
                <a:gd name="connsiteY38" fmla="*/ 1682195 h 3980425"/>
                <a:gd name="connsiteX39" fmla="*/ 2472578 w 3756859"/>
                <a:gd name="connsiteY39" fmla="*/ 1989768 h 3980425"/>
                <a:gd name="connsiteX40" fmla="*/ 1365688 w 3756859"/>
                <a:gd name="connsiteY40" fmla="*/ 2432921 h 3980425"/>
                <a:gd name="connsiteX41" fmla="*/ 1365688 w 3756859"/>
                <a:gd name="connsiteY41" fmla="*/ 2319485 h 3980425"/>
                <a:gd name="connsiteX42" fmla="*/ 1285497 w 3756859"/>
                <a:gd name="connsiteY42" fmla="*/ 2352557 h 3980425"/>
                <a:gd name="connsiteX43" fmla="*/ 1285497 w 3756859"/>
                <a:gd name="connsiteY43" fmla="*/ 1677574 h 3980425"/>
                <a:gd name="connsiteX44" fmla="*/ 1342059 w 3756859"/>
                <a:gd name="connsiteY44" fmla="*/ 1666174 h 3980425"/>
                <a:gd name="connsiteX45" fmla="*/ 1566167 w 3756859"/>
                <a:gd name="connsiteY45" fmla="*/ 1328631 h 3980425"/>
                <a:gd name="connsiteX46" fmla="*/ 1199230 w 3756859"/>
                <a:gd name="connsiteY46" fmla="*/ 962300 h 3980425"/>
                <a:gd name="connsiteX47" fmla="*/ 146260 w 3756859"/>
                <a:gd name="connsiteY47" fmla="*/ 652469 h 3980425"/>
                <a:gd name="connsiteX48" fmla="*/ 2621198 w 3756859"/>
                <a:gd name="connsiteY48" fmla="*/ 652469 h 3980425"/>
                <a:gd name="connsiteX49" fmla="*/ 3610600 w 3756859"/>
                <a:gd name="connsiteY49" fmla="*/ 652469 h 3980425"/>
                <a:gd name="connsiteX50" fmla="*/ 3756859 w 3756859"/>
                <a:gd name="connsiteY50" fmla="*/ 798533 h 3980425"/>
                <a:gd name="connsiteX51" fmla="*/ 3756859 w 3756859"/>
                <a:gd name="connsiteY51" fmla="*/ 3834362 h 3980425"/>
                <a:gd name="connsiteX52" fmla="*/ 3610600 w 3756859"/>
                <a:gd name="connsiteY52" fmla="*/ 3980425 h 3980425"/>
                <a:gd name="connsiteX53" fmla="*/ 146260 w 3756859"/>
                <a:gd name="connsiteY53" fmla="*/ 3980425 h 3980425"/>
                <a:gd name="connsiteX54" fmla="*/ 0 w 3756859"/>
                <a:gd name="connsiteY54" fmla="*/ 3834362 h 3980425"/>
                <a:gd name="connsiteX55" fmla="*/ 0 w 3756859"/>
                <a:gd name="connsiteY55" fmla="*/ 798533 h 3980425"/>
                <a:gd name="connsiteX56" fmla="*/ 146260 w 3756859"/>
                <a:gd name="connsiteY56" fmla="*/ 652469 h 3980425"/>
                <a:gd name="connsiteX57" fmla="*/ 510695 w 3756859"/>
                <a:gd name="connsiteY57" fmla="*/ 320767 h 3980425"/>
                <a:gd name="connsiteX58" fmla="*/ 1508540 w 3756859"/>
                <a:gd name="connsiteY58" fmla="*/ 320767 h 3980425"/>
                <a:gd name="connsiteX59" fmla="*/ 2904949 w 3756859"/>
                <a:gd name="connsiteY59" fmla="*/ 320767 h 3980425"/>
                <a:gd name="connsiteX60" fmla="*/ 3246166 w 3756859"/>
                <a:gd name="connsiteY60" fmla="*/ 320767 h 3980425"/>
                <a:gd name="connsiteX61" fmla="*/ 3423943 w 3756859"/>
                <a:gd name="connsiteY61" fmla="*/ 498270 h 3980425"/>
                <a:gd name="connsiteX62" fmla="*/ 3423943 w 3756859"/>
                <a:gd name="connsiteY62" fmla="*/ 606651 h 3980425"/>
                <a:gd name="connsiteX63" fmla="*/ 332918 w 3756859"/>
                <a:gd name="connsiteY63" fmla="*/ 606651 h 3980425"/>
                <a:gd name="connsiteX64" fmla="*/ 332918 w 3756859"/>
                <a:gd name="connsiteY64" fmla="*/ 588960 h 3980425"/>
                <a:gd name="connsiteX65" fmla="*/ 332918 w 3756859"/>
                <a:gd name="connsiteY65" fmla="*/ 498270 h 3980425"/>
                <a:gd name="connsiteX66" fmla="*/ 510695 w 3756859"/>
                <a:gd name="connsiteY66" fmla="*/ 320767 h 3980425"/>
                <a:gd name="connsiteX67" fmla="*/ 826572 w 3756859"/>
                <a:gd name="connsiteY67" fmla="*/ 0 h 3980425"/>
                <a:gd name="connsiteX68" fmla="*/ 1595130 w 3756859"/>
                <a:gd name="connsiteY68" fmla="*/ 0 h 3980425"/>
                <a:gd name="connsiteX69" fmla="*/ 2593108 w 3756859"/>
                <a:gd name="connsiteY69" fmla="*/ 0 h 3980425"/>
                <a:gd name="connsiteX70" fmla="*/ 2931503 w 3756859"/>
                <a:gd name="connsiteY70" fmla="*/ 0 h 3980425"/>
                <a:gd name="connsiteX71" fmla="*/ 3069155 w 3756859"/>
                <a:gd name="connsiteY71" fmla="*/ 177503 h 3980425"/>
                <a:gd name="connsiteX72" fmla="*/ 3069155 w 3756859"/>
                <a:gd name="connsiteY72" fmla="*/ 275143 h 3980425"/>
                <a:gd name="connsiteX73" fmla="*/ 688920 w 3756859"/>
                <a:gd name="connsiteY73" fmla="*/ 275143 h 3980425"/>
                <a:gd name="connsiteX74" fmla="*/ 688920 w 3756859"/>
                <a:gd name="connsiteY74" fmla="*/ 268193 h 3980425"/>
                <a:gd name="connsiteX75" fmla="*/ 688920 w 3756859"/>
                <a:gd name="connsiteY75" fmla="*/ 177503 h 3980425"/>
                <a:gd name="connsiteX76" fmla="*/ 826572 w 3756859"/>
                <a:gd name="connsiteY76" fmla="*/ 0 h 398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756859" h="3980425">
                  <a:moveTo>
                    <a:pt x="1199230" y="3064294"/>
                  </a:moveTo>
                  <a:cubicBezTo>
                    <a:pt x="1348200" y="3064294"/>
                    <a:pt x="1468966" y="3184786"/>
                    <a:pt x="1468966" y="3333422"/>
                  </a:cubicBezTo>
                  <a:cubicBezTo>
                    <a:pt x="1468966" y="3482058"/>
                    <a:pt x="1348200" y="3602551"/>
                    <a:pt x="1199230" y="3602551"/>
                  </a:cubicBezTo>
                  <a:cubicBezTo>
                    <a:pt x="1050259" y="3602551"/>
                    <a:pt x="929493" y="3482058"/>
                    <a:pt x="929493" y="3333422"/>
                  </a:cubicBezTo>
                  <a:cubicBezTo>
                    <a:pt x="929493" y="3184786"/>
                    <a:pt x="1050259" y="3064294"/>
                    <a:pt x="1199230" y="3064294"/>
                  </a:cubicBezTo>
                  <a:close/>
                  <a:moveTo>
                    <a:pt x="2563706" y="1059501"/>
                  </a:moveTo>
                  <a:cubicBezTo>
                    <a:pt x="2712676" y="1059501"/>
                    <a:pt x="2833442" y="1179994"/>
                    <a:pt x="2833442" y="1328630"/>
                  </a:cubicBezTo>
                  <a:cubicBezTo>
                    <a:pt x="2833442" y="1477266"/>
                    <a:pt x="2712676" y="1597758"/>
                    <a:pt x="2563706" y="1597758"/>
                  </a:cubicBezTo>
                  <a:cubicBezTo>
                    <a:pt x="2414735" y="1597758"/>
                    <a:pt x="2293969" y="1477266"/>
                    <a:pt x="2293969" y="1328630"/>
                  </a:cubicBezTo>
                  <a:cubicBezTo>
                    <a:pt x="2293969" y="1179994"/>
                    <a:pt x="2414735" y="1059501"/>
                    <a:pt x="2563706" y="1059501"/>
                  </a:cubicBezTo>
                  <a:close/>
                  <a:moveTo>
                    <a:pt x="1199231" y="1059501"/>
                  </a:moveTo>
                  <a:cubicBezTo>
                    <a:pt x="1348201" y="1059501"/>
                    <a:pt x="1468967" y="1179994"/>
                    <a:pt x="1468967" y="1328630"/>
                  </a:cubicBezTo>
                  <a:cubicBezTo>
                    <a:pt x="1468967" y="1477266"/>
                    <a:pt x="1348201" y="1597758"/>
                    <a:pt x="1199231" y="1597758"/>
                  </a:cubicBezTo>
                  <a:cubicBezTo>
                    <a:pt x="1050260" y="1597758"/>
                    <a:pt x="929494" y="1477266"/>
                    <a:pt x="929494" y="1328630"/>
                  </a:cubicBezTo>
                  <a:cubicBezTo>
                    <a:pt x="929494" y="1179994"/>
                    <a:pt x="1050260" y="1059501"/>
                    <a:pt x="1199231" y="1059501"/>
                  </a:cubicBezTo>
                  <a:close/>
                  <a:moveTo>
                    <a:pt x="1199230" y="962300"/>
                  </a:moveTo>
                  <a:cubicBezTo>
                    <a:pt x="996576" y="962300"/>
                    <a:pt x="832292" y="1126312"/>
                    <a:pt x="832292" y="1328631"/>
                  </a:cubicBezTo>
                  <a:cubicBezTo>
                    <a:pt x="832292" y="1480371"/>
                    <a:pt x="924701" y="1610561"/>
                    <a:pt x="1056400" y="1666174"/>
                  </a:cubicBezTo>
                  <a:lnTo>
                    <a:pt x="1112963" y="1677574"/>
                  </a:lnTo>
                  <a:lnTo>
                    <a:pt x="1112963" y="2423711"/>
                  </a:lnTo>
                  <a:lnTo>
                    <a:pt x="1032770" y="2456783"/>
                  </a:lnTo>
                  <a:lnTo>
                    <a:pt x="1032770" y="3008686"/>
                  </a:lnTo>
                  <a:lnTo>
                    <a:pt x="994071" y="3029656"/>
                  </a:lnTo>
                  <a:cubicBezTo>
                    <a:pt x="896464" y="3095489"/>
                    <a:pt x="832291" y="3206974"/>
                    <a:pt x="832291" y="3333424"/>
                  </a:cubicBezTo>
                  <a:cubicBezTo>
                    <a:pt x="832291" y="3535743"/>
                    <a:pt x="996575" y="3699754"/>
                    <a:pt x="1199228" y="3699754"/>
                  </a:cubicBezTo>
                  <a:cubicBezTo>
                    <a:pt x="1401882" y="3699754"/>
                    <a:pt x="1566166" y="3535743"/>
                    <a:pt x="1566166" y="3333424"/>
                  </a:cubicBezTo>
                  <a:cubicBezTo>
                    <a:pt x="1566166" y="3206974"/>
                    <a:pt x="1501993" y="3095489"/>
                    <a:pt x="1404386" y="3029656"/>
                  </a:cubicBezTo>
                  <a:lnTo>
                    <a:pt x="1365688" y="3008687"/>
                  </a:lnTo>
                  <a:lnTo>
                    <a:pt x="1365688" y="2601587"/>
                  </a:lnTo>
                  <a:lnTo>
                    <a:pt x="2643894" y="2089845"/>
                  </a:lnTo>
                  <a:lnTo>
                    <a:pt x="2643896" y="2089845"/>
                  </a:lnTo>
                  <a:lnTo>
                    <a:pt x="2643896" y="2089844"/>
                  </a:lnTo>
                  <a:lnTo>
                    <a:pt x="2643896" y="1685585"/>
                  </a:lnTo>
                  <a:lnTo>
                    <a:pt x="2706534" y="1666173"/>
                  </a:lnTo>
                  <a:cubicBezTo>
                    <a:pt x="2838233" y="1610561"/>
                    <a:pt x="2930642" y="1480370"/>
                    <a:pt x="2930642" y="1328631"/>
                  </a:cubicBezTo>
                  <a:cubicBezTo>
                    <a:pt x="2930642" y="1126312"/>
                    <a:pt x="2766358" y="962300"/>
                    <a:pt x="2563704" y="962300"/>
                  </a:cubicBezTo>
                  <a:cubicBezTo>
                    <a:pt x="2361050" y="962300"/>
                    <a:pt x="2196767" y="1126312"/>
                    <a:pt x="2196767" y="1328631"/>
                  </a:cubicBezTo>
                  <a:cubicBezTo>
                    <a:pt x="2196767" y="1480370"/>
                    <a:pt x="2289176" y="1610561"/>
                    <a:pt x="2420875" y="1666173"/>
                  </a:cubicBezTo>
                  <a:lnTo>
                    <a:pt x="2472578" y="1682195"/>
                  </a:lnTo>
                  <a:lnTo>
                    <a:pt x="2472578" y="1989768"/>
                  </a:lnTo>
                  <a:lnTo>
                    <a:pt x="1365688" y="2432921"/>
                  </a:lnTo>
                  <a:lnTo>
                    <a:pt x="1365688" y="2319485"/>
                  </a:lnTo>
                  <a:lnTo>
                    <a:pt x="1285497" y="2352557"/>
                  </a:lnTo>
                  <a:lnTo>
                    <a:pt x="1285497" y="1677574"/>
                  </a:lnTo>
                  <a:lnTo>
                    <a:pt x="1342059" y="1666174"/>
                  </a:lnTo>
                  <a:cubicBezTo>
                    <a:pt x="1473758" y="1610561"/>
                    <a:pt x="1566167" y="1480371"/>
                    <a:pt x="1566167" y="1328631"/>
                  </a:cubicBezTo>
                  <a:cubicBezTo>
                    <a:pt x="1566167" y="1126312"/>
                    <a:pt x="1401883" y="962300"/>
                    <a:pt x="1199230" y="962300"/>
                  </a:cubicBezTo>
                  <a:close/>
                  <a:moveTo>
                    <a:pt x="146260" y="652469"/>
                  </a:moveTo>
                  <a:cubicBezTo>
                    <a:pt x="2621198" y="652469"/>
                    <a:pt x="2621198" y="652469"/>
                    <a:pt x="2621198" y="652469"/>
                  </a:cubicBezTo>
                  <a:cubicBezTo>
                    <a:pt x="3610600" y="652469"/>
                    <a:pt x="3610600" y="652469"/>
                    <a:pt x="3610600" y="652469"/>
                  </a:cubicBezTo>
                  <a:cubicBezTo>
                    <a:pt x="3690899" y="652469"/>
                    <a:pt x="3756859" y="718341"/>
                    <a:pt x="3756859" y="798533"/>
                  </a:cubicBezTo>
                  <a:cubicBezTo>
                    <a:pt x="3756859" y="3834362"/>
                    <a:pt x="3756859" y="3834362"/>
                    <a:pt x="3756859" y="3834362"/>
                  </a:cubicBezTo>
                  <a:cubicBezTo>
                    <a:pt x="3756859" y="3914553"/>
                    <a:pt x="3690899" y="3980425"/>
                    <a:pt x="3610600" y="3980425"/>
                  </a:cubicBezTo>
                  <a:cubicBezTo>
                    <a:pt x="146260" y="3980425"/>
                    <a:pt x="146260" y="3980425"/>
                    <a:pt x="146260" y="3980425"/>
                  </a:cubicBezTo>
                  <a:cubicBezTo>
                    <a:pt x="65960" y="3980425"/>
                    <a:pt x="0" y="3914553"/>
                    <a:pt x="0" y="3834362"/>
                  </a:cubicBezTo>
                  <a:cubicBezTo>
                    <a:pt x="0" y="798533"/>
                    <a:pt x="0" y="798533"/>
                    <a:pt x="0" y="798533"/>
                  </a:cubicBezTo>
                  <a:cubicBezTo>
                    <a:pt x="0" y="718341"/>
                    <a:pt x="65960" y="652469"/>
                    <a:pt x="146260" y="652469"/>
                  </a:cubicBezTo>
                  <a:close/>
                  <a:moveTo>
                    <a:pt x="510695" y="320767"/>
                  </a:moveTo>
                  <a:cubicBezTo>
                    <a:pt x="1508540" y="320767"/>
                    <a:pt x="1508540" y="320767"/>
                    <a:pt x="1508540" y="320767"/>
                  </a:cubicBezTo>
                  <a:cubicBezTo>
                    <a:pt x="2904949" y="320767"/>
                    <a:pt x="2904949" y="320767"/>
                    <a:pt x="2904949" y="320767"/>
                  </a:cubicBezTo>
                  <a:cubicBezTo>
                    <a:pt x="3246166" y="320767"/>
                    <a:pt x="3246166" y="320767"/>
                    <a:pt x="3246166" y="320767"/>
                  </a:cubicBezTo>
                  <a:cubicBezTo>
                    <a:pt x="3343657" y="320767"/>
                    <a:pt x="3423943" y="400930"/>
                    <a:pt x="3423943" y="498270"/>
                  </a:cubicBezTo>
                  <a:lnTo>
                    <a:pt x="3423943" y="606651"/>
                  </a:lnTo>
                  <a:lnTo>
                    <a:pt x="332918" y="606651"/>
                  </a:lnTo>
                  <a:lnTo>
                    <a:pt x="332918" y="588960"/>
                  </a:lnTo>
                  <a:cubicBezTo>
                    <a:pt x="332918" y="498270"/>
                    <a:pt x="332918" y="498270"/>
                    <a:pt x="332918" y="498270"/>
                  </a:cubicBezTo>
                  <a:cubicBezTo>
                    <a:pt x="332918" y="400930"/>
                    <a:pt x="413205" y="320767"/>
                    <a:pt x="510695" y="320767"/>
                  </a:cubicBezTo>
                  <a:close/>
                  <a:moveTo>
                    <a:pt x="826572" y="0"/>
                  </a:moveTo>
                  <a:cubicBezTo>
                    <a:pt x="1595130" y="0"/>
                    <a:pt x="1595130" y="0"/>
                    <a:pt x="1595130" y="0"/>
                  </a:cubicBezTo>
                  <a:cubicBezTo>
                    <a:pt x="2593108" y="0"/>
                    <a:pt x="2593108" y="0"/>
                    <a:pt x="2593108" y="0"/>
                  </a:cubicBezTo>
                  <a:cubicBezTo>
                    <a:pt x="2931503" y="0"/>
                    <a:pt x="2931503" y="0"/>
                    <a:pt x="2931503" y="0"/>
                  </a:cubicBezTo>
                  <a:cubicBezTo>
                    <a:pt x="3008932" y="0"/>
                    <a:pt x="3069155" y="80163"/>
                    <a:pt x="3069155" y="177503"/>
                  </a:cubicBezTo>
                  <a:lnTo>
                    <a:pt x="3069155" y="275143"/>
                  </a:lnTo>
                  <a:lnTo>
                    <a:pt x="688920" y="275143"/>
                  </a:lnTo>
                  <a:lnTo>
                    <a:pt x="688920" y="268193"/>
                  </a:lnTo>
                  <a:cubicBezTo>
                    <a:pt x="688920" y="177503"/>
                    <a:pt x="688920" y="177503"/>
                    <a:pt x="688920" y="177503"/>
                  </a:cubicBezTo>
                  <a:cubicBezTo>
                    <a:pt x="688920" y="80163"/>
                    <a:pt x="749143" y="0"/>
                    <a:pt x="826572" y="0"/>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25" name="Group 124">
            <a:extLst>
              <a:ext uri="{FF2B5EF4-FFF2-40B4-BE49-F238E27FC236}">
                <a16:creationId xmlns:a16="http://schemas.microsoft.com/office/drawing/2014/main" id="{1391DC53-4C9C-456B-A1E6-38A4A5DC02D1}"/>
              </a:ext>
            </a:extLst>
          </p:cNvPr>
          <p:cNvGrpSpPr/>
          <p:nvPr/>
        </p:nvGrpSpPr>
        <p:grpSpPr>
          <a:xfrm>
            <a:off x="4738289" y="2769595"/>
            <a:ext cx="1650003" cy="1053800"/>
            <a:chOff x="4662248" y="2969887"/>
            <a:chExt cx="1650003" cy="1053800"/>
          </a:xfrm>
        </p:grpSpPr>
        <p:sp>
          <p:nvSpPr>
            <p:cNvPr id="71" name="Rectangle 70">
              <a:extLst>
                <a:ext uri="{FF2B5EF4-FFF2-40B4-BE49-F238E27FC236}">
                  <a16:creationId xmlns:a16="http://schemas.microsoft.com/office/drawing/2014/main" id="{B06ACBA4-E1F9-4109-A2C4-FA4DD6E3CD9F}"/>
                </a:ext>
              </a:extLst>
            </p:cNvPr>
            <p:cNvSpPr/>
            <p:nvPr/>
          </p:nvSpPr>
          <p:spPr>
            <a:xfrm>
              <a:off x="4662248" y="3562022"/>
              <a:ext cx="1650003"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Pipelines &amp; Test Plans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4" name="Freeform: Shape 133">
              <a:extLst>
                <a:ext uri="{FF2B5EF4-FFF2-40B4-BE49-F238E27FC236}">
                  <a16:creationId xmlns:a16="http://schemas.microsoft.com/office/drawing/2014/main" id="{31F7577F-A0F7-4A77-897C-5F1DC8E07E66}"/>
                </a:ext>
              </a:extLst>
            </p:cNvPr>
            <p:cNvSpPr>
              <a:spLocks noChangeAspect="1"/>
            </p:cNvSpPr>
            <p:nvPr/>
          </p:nvSpPr>
          <p:spPr bwMode="auto">
            <a:xfrm>
              <a:off x="5235789" y="2969887"/>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26" name="Group 125">
            <a:extLst>
              <a:ext uri="{FF2B5EF4-FFF2-40B4-BE49-F238E27FC236}">
                <a16:creationId xmlns:a16="http://schemas.microsoft.com/office/drawing/2014/main" id="{EA9E7988-7C1B-4B3B-BFE1-7557B5CDFBF9}"/>
              </a:ext>
            </a:extLst>
          </p:cNvPr>
          <p:cNvGrpSpPr/>
          <p:nvPr/>
        </p:nvGrpSpPr>
        <p:grpSpPr>
          <a:xfrm>
            <a:off x="6368677" y="2769406"/>
            <a:ext cx="1553246" cy="1053989"/>
            <a:chOff x="6473369" y="2969698"/>
            <a:chExt cx="1553246" cy="1053989"/>
          </a:xfrm>
        </p:grpSpPr>
        <p:sp>
          <p:nvSpPr>
            <p:cNvPr id="74" name="Rectangle 73">
              <a:extLst>
                <a:ext uri="{FF2B5EF4-FFF2-40B4-BE49-F238E27FC236}">
                  <a16:creationId xmlns:a16="http://schemas.microsoft.com/office/drawing/2014/main" id="{AD34DBE7-FDB1-43BC-B716-BBEC9B827EBD}"/>
                </a:ext>
              </a:extLst>
            </p:cNvPr>
            <p:cNvSpPr/>
            <p:nvPr/>
          </p:nvSpPr>
          <p:spPr>
            <a:xfrm>
              <a:off x="6473369" y="3562022"/>
              <a:ext cx="1553246"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Artifacts &amp; Pipelines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5" name="Freeform: Shape 134">
              <a:extLst>
                <a:ext uri="{FF2B5EF4-FFF2-40B4-BE49-F238E27FC236}">
                  <a16:creationId xmlns:a16="http://schemas.microsoft.com/office/drawing/2014/main" id="{08BD5943-F325-4F28-A4FB-E2960872D71B}"/>
                </a:ext>
              </a:extLst>
            </p:cNvPr>
            <p:cNvSpPr>
              <a:spLocks noChangeAspect="1"/>
            </p:cNvSpPr>
            <p:nvPr/>
          </p:nvSpPr>
          <p:spPr bwMode="auto">
            <a:xfrm>
              <a:off x="6998532" y="2969698"/>
              <a:ext cx="502920" cy="503136"/>
            </a:xfrm>
            <a:custGeom>
              <a:avLst/>
              <a:gdLst>
                <a:gd name="connsiteX0" fmla="*/ 351710 w 831747"/>
                <a:gd name="connsiteY0" fmla="*/ 723538 h 832104"/>
                <a:gd name="connsiteX1" fmla="*/ 347484 w 831747"/>
                <a:gd name="connsiteY1" fmla="*/ 727731 h 832104"/>
                <a:gd name="connsiteX2" fmla="*/ 347484 w 831747"/>
                <a:gd name="connsiteY2" fmla="*/ 757916 h 832104"/>
                <a:gd name="connsiteX3" fmla="*/ 351710 w 831747"/>
                <a:gd name="connsiteY3" fmla="*/ 762108 h 832104"/>
                <a:gd name="connsiteX4" fmla="*/ 469193 w 831747"/>
                <a:gd name="connsiteY4" fmla="*/ 762108 h 832104"/>
                <a:gd name="connsiteX5" fmla="*/ 474264 w 831747"/>
                <a:gd name="connsiteY5" fmla="*/ 757916 h 832104"/>
                <a:gd name="connsiteX6" fmla="*/ 474264 w 831747"/>
                <a:gd name="connsiteY6" fmla="*/ 727731 h 832104"/>
                <a:gd name="connsiteX7" fmla="*/ 469193 w 831747"/>
                <a:gd name="connsiteY7" fmla="*/ 723538 h 832104"/>
                <a:gd name="connsiteX8" fmla="*/ 432849 w 831747"/>
                <a:gd name="connsiteY8" fmla="*/ 723538 h 832104"/>
                <a:gd name="connsiteX9" fmla="*/ 351710 w 831747"/>
                <a:gd name="connsiteY9" fmla="*/ 723538 h 832104"/>
                <a:gd name="connsiteX10" fmla="*/ 352551 w 831747"/>
                <a:gd name="connsiteY10" fmla="*/ 654255 h 832104"/>
                <a:gd name="connsiteX11" fmla="*/ 347484 w 831747"/>
                <a:gd name="connsiteY11" fmla="*/ 659324 h 832104"/>
                <a:gd name="connsiteX12" fmla="*/ 347484 w 831747"/>
                <a:gd name="connsiteY12" fmla="*/ 693114 h 832104"/>
                <a:gd name="connsiteX13" fmla="*/ 352551 w 831747"/>
                <a:gd name="connsiteY13" fmla="*/ 698182 h 832104"/>
                <a:gd name="connsiteX14" fmla="*/ 521451 w 831747"/>
                <a:gd name="connsiteY14" fmla="*/ 698182 h 832104"/>
                <a:gd name="connsiteX15" fmla="*/ 557764 w 831747"/>
                <a:gd name="connsiteY15" fmla="*/ 698182 h 832104"/>
                <a:gd name="connsiteX16" fmla="*/ 562831 w 831747"/>
                <a:gd name="connsiteY16" fmla="*/ 693114 h 832104"/>
                <a:gd name="connsiteX17" fmla="*/ 562831 w 831747"/>
                <a:gd name="connsiteY17" fmla="*/ 659324 h 832104"/>
                <a:gd name="connsiteX18" fmla="*/ 557764 w 831747"/>
                <a:gd name="connsiteY18" fmla="*/ 654255 h 832104"/>
                <a:gd name="connsiteX19" fmla="*/ 352551 w 831747"/>
                <a:gd name="connsiteY19" fmla="*/ 654255 h 832104"/>
                <a:gd name="connsiteX20" fmla="*/ 452249 w 831747"/>
                <a:gd name="connsiteY20" fmla="*/ 486763 h 832104"/>
                <a:gd name="connsiteX21" fmla="*/ 416052 w 831747"/>
                <a:gd name="connsiteY21" fmla="*/ 522119 h 832104"/>
                <a:gd name="connsiteX22" fmla="*/ 452249 w 831747"/>
                <a:gd name="connsiteY22" fmla="*/ 557474 h 832104"/>
                <a:gd name="connsiteX23" fmla="*/ 522119 w 831747"/>
                <a:gd name="connsiteY23" fmla="*/ 557474 h 832104"/>
                <a:gd name="connsiteX24" fmla="*/ 557474 w 831747"/>
                <a:gd name="connsiteY24" fmla="*/ 522119 h 832104"/>
                <a:gd name="connsiteX25" fmla="*/ 522119 w 831747"/>
                <a:gd name="connsiteY25" fmla="*/ 486763 h 832104"/>
                <a:gd name="connsiteX26" fmla="*/ 485921 w 831747"/>
                <a:gd name="connsiteY26" fmla="*/ 486763 h 832104"/>
                <a:gd name="connsiteX27" fmla="*/ 452249 w 831747"/>
                <a:gd name="connsiteY27" fmla="*/ 486763 h 832104"/>
                <a:gd name="connsiteX28" fmla="*/ 684968 w 831747"/>
                <a:gd name="connsiteY28" fmla="*/ 417481 h 832104"/>
                <a:gd name="connsiteX29" fmla="*/ 806440 w 831747"/>
                <a:gd name="connsiteY29" fmla="*/ 417481 h 832104"/>
                <a:gd name="connsiteX30" fmla="*/ 831747 w 831747"/>
                <a:gd name="connsiteY30" fmla="*/ 442763 h 832104"/>
                <a:gd name="connsiteX31" fmla="*/ 831747 w 831747"/>
                <a:gd name="connsiteY31" fmla="*/ 806822 h 832104"/>
                <a:gd name="connsiteX32" fmla="*/ 806440 w 831747"/>
                <a:gd name="connsiteY32" fmla="*/ 832104 h 832104"/>
                <a:gd name="connsiteX33" fmla="*/ 684968 w 831747"/>
                <a:gd name="connsiteY33" fmla="*/ 832104 h 832104"/>
                <a:gd name="connsiteX34" fmla="*/ 684968 w 831747"/>
                <a:gd name="connsiteY34" fmla="*/ 591926 h 832104"/>
                <a:gd name="connsiteX35" fmla="*/ 684968 w 831747"/>
                <a:gd name="connsiteY35" fmla="*/ 417481 h 832104"/>
                <a:gd name="connsiteX36" fmla="*/ 279987 w 831747"/>
                <a:gd name="connsiteY36" fmla="*/ 417481 h 832104"/>
                <a:gd name="connsiteX37" fmla="*/ 671397 w 831747"/>
                <a:gd name="connsiteY37" fmla="*/ 417481 h 832104"/>
                <a:gd name="connsiteX38" fmla="*/ 671397 w 831747"/>
                <a:gd name="connsiteY38" fmla="*/ 832104 h 832104"/>
                <a:gd name="connsiteX39" fmla="*/ 304450 w 831747"/>
                <a:gd name="connsiteY39" fmla="*/ 832104 h 832104"/>
                <a:gd name="connsiteX40" fmla="*/ 279987 w 831747"/>
                <a:gd name="connsiteY40" fmla="*/ 806822 h 832104"/>
                <a:gd name="connsiteX41" fmla="*/ 279987 w 831747"/>
                <a:gd name="connsiteY41" fmla="*/ 417481 h 832104"/>
                <a:gd name="connsiteX42" fmla="*/ 24483 w 831747"/>
                <a:gd name="connsiteY42" fmla="*/ 417481 h 832104"/>
                <a:gd name="connsiteX43" fmla="*/ 266773 w 831747"/>
                <a:gd name="connsiteY43" fmla="*/ 417481 h 832104"/>
                <a:gd name="connsiteX44" fmla="*/ 266773 w 831747"/>
                <a:gd name="connsiteY44" fmla="*/ 466149 h 832104"/>
                <a:gd name="connsiteX45" fmla="*/ 266773 w 831747"/>
                <a:gd name="connsiteY45" fmla="*/ 496865 h 832104"/>
                <a:gd name="connsiteX46" fmla="*/ 242318 w 831747"/>
                <a:gd name="connsiteY46" fmla="*/ 486763 h 832104"/>
                <a:gd name="connsiteX47" fmla="*/ 206057 w 831747"/>
                <a:gd name="connsiteY47" fmla="*/ 486763 h 832104"/>
                <a:gd name="connsiteX48" fmla="*/ 172326 w 831747"/>
                <a:gd name="connsiteY48" fmla="*/ 486763 h 832104"/>
                <a:gd name="connsiteX49" fmla="*/ 136065 w 831747"/>
                <a:gd name="connsiteY49" fmla="*/ 522119 h 832104"/>
                <a:gd name="connsiteX50" fmla="*/ 172326 w 831747"/>
                <a:gd name="connsiteY50" fmla="*/ 557474 h 832104"/>
                <a:gd name="connsiteX51" fmla="*/ 242318 w 831747"/>
                <a:gd name="connsiteY51" fmla="*/ 557474 h 832104"/>
                <a:gd name="connsiteX52" fmla="*/ 266773 w 831747"/>
                <a:gd name="connsiteY52" fmla="*/ 548214 h 832104"/>
                <a:gd name="connsiteX53" fmla="*/ 266773 w 831747"/>
                <a:gd name="connsiteY53" fmla="*/ 581734 h 832104"/>
                <a:gd name="connsiteX54" fmla="*/ 266773 w 831747"/>
                <a:gd name="connsiteY54" fmla="*/ 806822 h 832104"/>
                <a:gd name="connsiteX55" fmla="*/ 276059 w 831747"/>
                <a:gd name="connsiteY55" fmla="*/ 832104 h 832104"/>
                <a:gd name="connsiteX56" fmla="*/ 24483 w 831747"/>
                <a:gd name="connsiteY56" fmla="*/ 832104 h 832104"/>
                <a:gd name="connsiteX57" fmla="*/ 0 w 831747"/>
                <a:gd name="connsiteY57" fmla="*/ 806822 h 832104"/>
                <a:gd name="connsiteX58" fmla="*/ 0 w 831747"/>
                <a:gd name="connsiteY58" fmla="*/ 442763 h 832104"/>
                <a:gd name="connsiteX59" fmla="*/ 24483 w 831747"/>
                <a:gd name="connsiteY59" fmla="*/ 417481 h 832104"/>
                <a:gd name="connsiteX60" fmla="*/ 312996 w 831747"/>
                <a:gd name="connsiteY60" fmla="*/ 69640 h 832104"/>
                <a:gd name="connsiteX61" fmla="*/ 276773 w 831747"/>
                <a:gd name="connsiteY61" fmla="*/ 105889 h 832104"/>
                <a:gd name="connsiteX62" fmla="*/ 312996 w 831747"/>
                <a:gd name="connsiteY62" fmla="*/ 142137 h 832104"/>
                <a:gd name="connsiteX63" fmla="*/ 383758 w 831747"/>
                <a:gd name="connsiteY63" fmla="*/ 142137 h 832104"/>
                <a:gd name="connsiteX64" fmla="*/ 419981 w 831747"/>
                <a:gd name="connsiteY64" fmla="*/ 105889 h 832104"/>
                <a:gd name="connsiteX65" fmla="*/ 383758 w 831747"/>
                <a:gd name="connsiteY65" fmla="*/ 69640 h 832104"/>
                <a:gd name="connsiteX66" fmla="*/ 347535 w 831747"/>
                <a:gd name="connsiteY66" fmla="*/ 69640 h 832104"/>
                <a:gd name="connsiteX67" fmla="*/ 312996 w 831747"/>
                <a:gd name="connsiteY67" fmla="*/ 69640 h 832104"/>
                <a:gd name="connsiteX68" fmla="*/ 549260 w 831747"/>
                <a:gd name="connsiteY68" fmla="*/ 0 h 832104"/>
                <a:gd name="connsiteX69" fmla="*/ 673237 w 831747"/>
                <a:gd name="connsiteY69" fmla="*/ 0 h 832104"/>
                <a:gd name="connsiteX70" fmla="*/ 698539 w 831747"/>
                <a:gd name="connsiteY70" fmla="*/ 25259 h 832104"/>
                <a:gd name="connsiteX71" fmla="*/ 698539 w 831747"/>
                <a:gd name="connsiteY71" fmla="*/ 404981 h 832104"/>
                <a:gd name="connsiteX72" fmla="*/ 549260 w 831747"/>
                <a:gd name="connsiteY72" fmla="*/ 404981 h 832104"/>
                <a:gd name="connsiteX73" fmla="*/ 549260 w 831747"/>
                <a:gd name="connsiteY73" fmla="*/ 0 h 832104"/>
                <a:gd name="connsiteX74" fmla="*/ 163860 w 831747"/>
                <a:gd name="connsiteY74" fmla="*/ 0 h 832104"/>
                <a:gd name="connsiteX75" fmla="*/ 535689 w 831747"/>
                <a:gd name="connsiteY75" fmla="*/ 0 h 832104"/>
                <a:gd name="connsiteX76" fmla="*/ 535689 w 831747"/>
                <a:gd name="connsiteY76" fmla="*/ 404981 h 832104"/>
                <a:gd name="connsiteX77" fmla="*/ 138565 w 831747"/>
                <a:gd name="connsiteY77" fmla="*/ 404981 h 832104"/>
                <a:gd name="connsiteX78" fmla="*/ 138565 w 831747"/>
                <a:gd name="connsiteY78" fmla="*/ 25259 h 832104"/>
                <a:gd name="connsiteX79" fmla="*/ 163860 w 831747"/>
                <a:gd name="connsiteY79" fmla="*/ 0 h 8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31747" h="832104">
                  <a:moveTo>
                    <a:pt x="351710" y="723538"/>
                  </a:moveTo>
                  <a:cubicBezTo>
                    <a:pt x="349174" y="723538"/>
                    <a:pt x="347484" y="725215"/>
                    <a:pt x="347484" y="727731"/>
                  </a:cubicBezTo>
                  <a:cubicBezTo>
                    <a:pt x="347484" y="727731"/>
                    <a:pt x="347484" y="727731"/>
                    <a:pt x="347484" y="757916"/>
                  </a:cubicBezTo>
                  <a:cubicBezTo>
                    <a:pt x="347484" y="760431"/>
                    <a:pt x="349174" y="762108"/>
                    <a:pt x="351710" y="762108"/>
                  </a:cubicBezTo>
                  <a:cubicBezTo>
                    <a:pt x="351710" y="762108"/>
                    <a:pt x="351710" y="762108"/>
                    <a:pt x="469193" y="762108"/>
                  </a:cubicBezTo>
                  <a:cubicBezTo>
                    <a:pt x="471728" y="762108"/>
                    <a:pt x="474264" y="760431"/>
                    <a:pt x="474264" y="757916"/>
                  </a:cubicBezTo>
                  <a:cubicBezTo>
                    <a:pt x="474264" y="757916"/>
                    <a:pt x="474264" y="757916"/>
                    <a:pt x="474264" y="727731"/>
                  </a:cubicBezTo>
                  <a:cubicBezTo>
                    <a:pt x="474264" y="725215"/>
                    <a:pt x="471728" y="723538"/>
                    <a:pt x="469193" y="723538"/>
                  </a:cubicBezTo>
                  <a:cubicBezTo>
                    <a:pt x="469193" y="723538"/>
                    <a:pt x="469193" y="723538"/>
                    <a:pt x="432849" y="723538"/>
                  </a:cubicBezTo>
                  <a:cubicBezTo>
                    <a:pt x="432849" y="723538"/>
                    <a:pt x="432849" y="723538"/>
                    <a:pt x="351710" y="723538"/>
                  </a:cubicBezTo>
                  <a:close/>
                  <a:moveTo>
                    <a:pt x="352551" y="654255"/>
                  </a:moveTo>
                  <a:cubicBezTo>
                    <a:pt x="350017" y="654255"/>
                    <a:pt x="347484" y="656789"/>
                    <a:pt x="347484" y="659324"/>
                  </a:cubicBezTo>
                  <a:cubicBezTo>
                    <a:pt x="347484" y="659324"/>
                    <a:pt x="347484" y="659324"/>
                    <a:pt x="347484" y="693114"/>
                  </a:cubicBezTo>
                  <a:cubicBezTo>
                    <a:pt x="347484" y="695648"/>
                    <a:pt x="350017" y="698182"/>
                    <a:pt x="352551" y="698182"/>
                  </a:cubicBezTo>
                  <a:cubicBezTo>
                    <a:pt x="352551" y="698182"/>
                    <a:pt x="352551" y="698182"/>
                    <a:pt x="521451" y="698182"/>
                  </a:cubicBezTo>
                  <a:cubicBezTo>
                    <a:pt x="521451" y="698182"/>
                    <a:pt x="521451" y="698182"/>
                    <a:pt x="557764" y="698182"/>
                  </a:cubicBezTo>
                  <a:cubicBezTo>
                    <a:pt x="560297" y="698182"/>
                    <a:pt x="562831" y="695648"/>
                    <a:pt x="562831" y="693114"/>
                  </a:cubicBezTo>
                  <a:cubicBezTo>
                    <a:pt x="562831" y="693114"/>
                    <a:pt x="562831" y="693114"/>
                    <a:pt x="562831" y="659324"/>
                  </a:cubicBezTo>
                  <a:cubicBezTo>
                    <a:pt x="562831" y="656789"/>
                    <a:pt x="560297" y="654255"/>
                    <a:pt x="557764" y="654255"/>
                  </a:cubicBezTo>
                  <a:cubicBezTo>
                    <a:pt x="557764" y="654255"/>
                    <a:pt x="557764" y="654255"/>
                    <a:pt x="352551" y="654255"/>
                  </a:cubicBezTo>
                  <a:close/>
                  <a:moveTo>
                    <a:pt x="452249" y="486763"/>
                  </a:moveTo>
                  <a:cubicBezTo>
                    <a:pt x="432046" y="486763"/>
                    <a:pt x="416052" y="502757"/>
                    <a:pt x="416052" y="522119"/>
                  </a:cubicBezTo>
                  <a:cubicBezTo>
                    <a:pt x="416052" y="542322"/>
                    <a:pt x="432046" y="557474"/>
                    <a:pt x="452249" y="557474"/>
                  </a:cubicBezTo>
                  <a:cubicBezTo>
                    <a:pt x="452249" y="557474"/>
                    <a:pt x="452249" y="557474"/>
                    <a:pt x="522119" y="557474"/>
                  </a:cubicBezTo>
                  <a:cubicBezTo>
                    <a:pt x="541480" y="557474"/>
                    <a:pt x="557474" y="542322"/>
                    <a:pt x="557474" y="522119"/>
                  </a:cubicBezTo>
                  <a:cubicBezTo>
                    <a:pt x="557474" y="502757"/>
                    <a:pt x="541480" y="486763"/>
                    <a:pt x="522119" y="486763"/>
                  </a:cubicBezTo>
                  <a:cubicBezTo>
                    <a:pt x="522119" y="486763"/>
                    <a:pt x="522119" y="486763"/>
                    <a:pt x="485921" y="486763"/>
                  </a:cubicBezTo>
                  <a:cubicBezTo>
                    <a:pt x="485921" y="486763"/>
                    <a:pt x="485921" y="486763"/>
                    <a:pt x="452249" y="486763"/>
                  </a:cubicBezTo>
                  <a:close/>
                  <a:moveTo>
                    <a:pt x="684968" y="417481"/>
                  </a:moveTo>
                  <a:cubicBezTo>
                    <a:pt x="684968" y="417481"/>
                    <a:pt x="684968" y="417481"/>
                    <a:pt x="806440" y="417481"/>
                  </a:cubicBezTo>
                  <a:cubicBezTo>
                    <a:pt x="820781" y="417481"/>
                    <a:pt x="831747" y="428437"/>
                    <a:pt x="831747" y="442763"/>
                  </a:cubicBezTo>
                  <a:cubicBezTo>
                    <a:pt x="831747" y="442763"/>
                    <a:pt x="831747" y="442763"/>
                    <a:pt x="831747" y="806822"/>
                  </a:cubicBezTo>
                  <a:cubicBezTo>
                    <a:pt x="831747" y="821149"/>
                    <a:pt x="820781" y="832104"/>
                    <a:pt x="806440" y="832104"/>
                  </a:cubicBezTo>
                  <a:cubicBezTo>
                    <a:pt x="806440" y="832104"/>
                    <a:pt x="806440" y="832104"/>
                    <a:pt x="684968" y="832104"/>
                  </a:cubicBezTo>
                  <a:cubicBezTo>
                    <a:pt x="684968" y="832104"/>
                    <a:pt x="684968" y="832104"/>
                    <a:pt x="684968" y="591926"/>
                  </a:cubicBezTo>
                  <a:cubicBezTo>
                    <a:pt x="684968" y="591926"/>
                    <a:pt x="684968" y="591926"/>
                    <a:pt x="684968" y="417481"/>
                  </a:cubicBezTo>
                  <a:close/>
                  <a:moveTo>
                    <a:pt x="279987" y="417481"/>
                  </a:moveTo>
                  <a:cubicBezTo>
                    <a:pt x="279987" y="417481"/>
                    <a:pt x="279987" y="417481"/>
                    <a:pt x="671397" y="417481"/>
                  </a:cubicBezTo>
                  <a:lnTo>
                    <a:pt x="671397" y="832104"/>
                  </a:lnTo>
                  <a:cubicBezTo>
                    <a:pt x="671397" y="832104"/>
                    <a:pt x="671397" y="832104"/>
                    <a:pt x="304450" y="832104"/>
                  </a:cubicBezTo>
                  <a:cubicBezTo>
                    <a:pt x="290953" y="832104"/>
                    <a:pt x="279987" y="821149"/>
                    <a:pt x="279987" y="806822"/>
                  </a:cubicBezTo>
                  <a:cubicBezTo>
                    <a:pt x="279987" y="806822"/>
                    <a:pt x="279987" y="806822"/>
                    <a:pt x="279987" y="417481"/>
                  </a:cubicBezTo>
                  <a:close/>
                  <a:moveTo>
                    <a:pt x="24483" y="417481"/>
                  </a:moveTo>
                  <a:cubicBezTo>
                    <a:pt x="24483" y="417481"/>
                    <a:pt x="24483" y="417481"/>
                    <a:pt x="266773" y="417481"/>
                  </a:cubicBezTo>
                  <a:cubicBezTo>
                    <a:pt x="266773" y="417481"/>
                    <a:pt x="266773" y="417481"/>
                    <a:pt x="266773" y="466149"/>
                  </a:cubicBezTo>
                  <a:lnTo>
                    <a:pt x="266773" y="496865"/>
                  </a:lnTo>
                  <a:cubicBezTo>
                    <a:pt x="260027" y="490130"/>
                    <a:pt x="251594" y="486763"/>
                    <a:pt x="242318" y="486763"/>
                  </a:cubicBezTo>
                  <a:cubicBezTo>
                    <a:pt x="206057" y="486763"/>
                    <a:pt x="206057" y="486763"/>
                    <a:pt x="206057" y="486763"/>
                  </a:cubicBezTo>
                  <a:cubicBezTo>
                    <a:pt x="172326" y="486763"/>
                    <a:pt x="172326" y="486763"/>
                    <a:pt x="172326" y="486763"/>
                  </a:cubicBezTo>
                  <a:cubicBezTo>
                    <a:pt x="152088" y="486763"/>
                    <a:pt x="136065" y="502757"/>
                    <a:pt x="136065" y="522119"/>
                  </a:cubicBezTo>
                  <a:cubicBezTo>
                    <a:pt x="136065" y="542322"/>
                    <a:pt x="152088" y="557474"/>
                    <a:pt x="172326" y="557474"/>
                  </a:cubicBezTo>
                  <a:cubicBezTo>
                    <a:pt x="242318" y="557474"/>
                    <a:pt x="242318" y="557474"/>
                    <a:pt x="242318" y="557474"/>
                  </a:cubicBezTo>
                  <a:cubicBezTo>
                    <a:pt x="251594" y="557474"/>
                    <a:pt x="260027" y="554107"/>
                    <a:pt x="266773" y="548214"/>
                  </a:cubicBezTo>
                  <a:lnTo>
                    <a:pt x="266773" y="581734"/>
                  </a:lnTo>
                  <a:cubicBezTo>
                    <a:pt x="266773" y="636485"/>
                    <a:pt x="266773" y="709487"/>
                    <a:pt x="266773" y="806822"/>
                  </a:cubicBezTo>
                  <a:cubicBezTo>
                    <a:pt x="266773" y="816935"/>
                    <a:pt x="270149" y="825362"/>
                    <a:pt x="276059" y="832104"/>
                  </a:cubicBezTo>
                  <a:cubicBezTo>
                    <a:pt x="276059" y="832104"/>
                    <a:pt x="276059" y="832104"/>
                    <a:pt x="24483" y="832104"/>
                  </a:cubicBezTo>
                  <a:cubicBezTo>
                    <a:pt x="10975" y="832104"/>
                    <a:pt x="0" y="821149"/>
                    <a:pt x="0" y="806822"/>
                  </a:cubicBezTo>
                  <a:cubicBezTo>
                    <a:pt x="0" y="806822"/>
                    <a:pt x="0" y="806822"/>
                    <a:pt x="0" y="442763"/>
                  </a:cubicBezTo>
                  <a:cubicBezTo>
                    <a:pt x="0" y="428437"/>
                    <a:pt x="10975" y="417481"/>
                    <a:pt x="24483" y="417481"/>
                  </a:cubicBezTo>
                  <a:close/>
                  <a:moveTo>
                    <a:pt x="312996" y="69640"/>
                  </a:moveTo>
                  <a:cubicBezTo>
                    <a:pt x="292779" y="69640"/>
                    <a:pt x="276773" y="85657"/>
                    <a:pt x="276773" y="105889"/>
                  </a:cubicBezTo>
                  <a:cubicBezTo>
                    <a:pt x="276773" y="126120"/>
                    <a:pt x="292779" y="142137"/>
                    <a:pt x="312996" y="142137"/>
                  </a:cubicBezTo>
                  <a:cubicBezTo>
                    <a:pt x="312996" y="142137"/>
                    <a:pt x="312996" y="142137"/>
                    <a:pt x="383758" y="142137"/>
                  </a:cubicBezTo>
                  <a:cubicBezTo>
                    <a:pt x="403975" y="142137"/>
                    <a:pt x="419981" y="126120"/>
                    <a:pt x="419981" y="105889"/>
                  </a:cubicBezTo>
                  <a:cubicBezTo>
                    <a:pt x="419981" y="85657"/>
                    <a:pt x="403975" y="69640"/>
                    <a:pt x="383758" y="69640"/>
                  </a:cubicBezTo>
                  <a:cubicBezTo>
                    <a:pt x="383758" y="69640"/>
                    <a:pt x="383758" y="69640"/>
                    <a:pt x="347535" y="69640"/>
                  </a:cubicBezTo>
                  <a:cubicBezTo>
                    <a:pt x="347535" y="69640"/>
                    <a:pt x="347535" y="69640"/>
                    <a:pt x="312996" y="69640"/>
                  </a:cubicBezTo>
                  <a:close/>
                  <a:moveTo>
                    <a:pt x="549260" y="0"/>
                  </a:moveTo>
                  <a:cubicBezTo>
                    <a:pt x="549260" y="0"/>
                    <a:pt x="549260" y="0"/>
                    <a:pt x="673237" y="0"/>
                  </a:cubicBezTo>
                  <a:cubicBezTo>
                    <a:pt x="687575" y="0"/>
                    <a:pt x="698539" y="10945"/>
                    <a:pt x="698539" y="25259"/>
                  </a:cubicBezTo>
                  <a:cubicBezTo>
                    <a:pt x="698539" y="25259"/>
                    <a:pt x="698539" y="25259"/>
                    <a:pt x="698539" y="404981"/>
                  </a:cubicBezTo>
                  <a:lnTo>
                    <a:pt x="549260" y="404981"/>
                  </a:lnTo>
                  <a:cubicBezTo>
                    <a:pt x="549260" y="404981"/>
                    <a:pt x="549260" y="404981"/>
                    <a:pt x="549260" y="0"/>
                  </a:cubicBezTo>
                  <a:close/>
                  <a:moveTo>
                    <a:pt x="163860" y="0"/>
                  </a:moveTo>
                  <a:cubicBezTo>
                    <a:pt x="163860" y="0"/>
                    <a:pt x="163860" y="0"/>
                    <a:pt x="535689" y="0"/>
                  </a:cubicBezTo>
                  <a:cubicBezTo>
                    <a:pt x="535689" y="0"/>
                    <a:pt x="535689" y="0"/>
                    <a:pt x="535689" y="404981"/>
                  </a:cubicBezTo>
                  <a:lnTo>
                    <a:pt x="138565" y="404981"/>
                  </a:lnTo>
                  <a:cubicBezTo>
                    <a:pt x="138565" y="404981"/>
                    <a:pt x="138565" y="404981"/>
                    <a:pt x="138565" y="25259"/>
                  </a:cubicBezTo>
                  <a:cubicBezTo>
                    <a:pt x="138565" y="10946"/>
                    <a:pt x="149526" y="0"/>
                    <a:pt x="163860" y="0"/>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024" name="Group 1023">
            <a:extLst>
              <a:ext uri="{FF2B5EF4-FFF2-40B4-BE49-F238E27FC236}">
                <a16:creationId xmlns:a16="http://schemas.microsoft.com/office/drawing/2014/main" id="{B01A03CA-240B-4D07-929E-7640BE6D2E5E}"/>
              </a:ext>
            </a:extLst>
          </p:cNvPr>
          <p:cNvGrpSpPr/>
          <p:nvPr/>
        </p:nvGrpSpPr>
        <p:grpSpPr>
          <a:xfrm>
            <a:off x="8440661" y="2741345"/>
            <a:ext cx="573298" cy="897384"/>
            <a:chOff x="8462937" y="2941637"/>
            <a:chExt cx="573298" cy="897384"/>
          </a:xfrm>
        </p:grpSpPr>
        <p:sp>
          <p:nvSpPr>
            <p:cNvPr id="76" name="Rectangle 75">
              <a:extLst>
                <a:ext uri="{FF2B5EF4-FFF2-40B4-BE49-F238E27FC236}">
                  <a16:creationId xmlns:a16="http://schemas.microsoft.com/office/drawing/2014/main" id="{F33B0353-3342-46D7-AF39-DCEBEE484E2E}"/>
                </a:ext>
              </a:extLst>
            </p:cNvPr>
            <p:cNvSpPr/>
            <p:nvPr/>
          </p:nvSpPr>
          <p:spPr>
            <a:xfrm>
              <a:off x="8462937" y="3562022"/>
              <a:ext cx="57329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Policy</a:t>
              </a:r>
            </a:p>
          </p:txBody>
        </p:sp>
        <p:grpSp>
          <p:nvGrpSpPr>
            <p:cNvPr id="136" name="Group 54">
              <a:extLst>
                <a:ext uri="{FF2B5EF4-FFF2-40B4-BE49-F238E27FC236}">
                  <a16:creationId xmlns:a16="http://schemas.microsoft.com/office/drawing/2014/main" id="{7B7FAE60-5F27-4804-9FD2-EF6261236E4E}"/>
                </a:ext>
              </a:extLst>
            </p:cNvPr>
            <p:cNvGrpSpPr>
              <a:grpSpLocks noChangeAspect="1"/>
            </p:cNvGrpSpPr>
            <p:nvPr/>
          </p:nvGrpSpPr>
          <p:grpSpPr bwMode="auto">
            <a:xfrm>
              <a:off x="8498126" y="2941637"/>
              <a:ext cx="502920" cy="559258"/>
              <a:chOff x="4488" y="1107"/>
              <a:chExt cx="2687" cy="2988"/>
            </a:xfrm>
            <a:solidFill>
              <a:srgbClr val="000000"/>
            </a:solidFill>
          </p:grpSpPr>
          <p:sp>
            <p:nvSpPr>
              <p:cNvPr id="137" name="Freeform 55">
                <a:extLst>
                  <a:ext uri="{FF2B5EF4-FFF2-40B4-BE49-F238E27FC236}">
                    <a16:creationId xmlns:a16="http://schemas.microsoft.com/office/drawing/2014/main" id="{25741867-7964-41C0-8EA2-BD47CBB89EAB}"/>
                  </a:ext>
                </a:extLst>
              </p:cNvPr>
              <p:cNvSpPr>
                <a:spLocks/>
              </p:cNvSpPr>
              <p:nvPr/>
            </p:nvSpPr>
            <p:spPr bwMode="auto">
              <a:xfrm>
                <a:off x="4488" y="1107"/>
                <a:ext cx="2037" cy="2988"/>
              </a:xfrm>
              <a:custGeom>
                <a:avLst/>
                <a:gdLst>
                  <a:gd name="T0" fmla="*/ 554 w 863"/>
                  <a:gd name="T1" fmla="*/ 1267 h 1267"/>
                  <a:gd name="T2" fmla="*/ 532 w 863"/>
                  <a:gd name="T3" fmla="*/ 1261 h 1267"/>
                  <a:gd name="T4" fmla="*/ 22 w 863"/>
                  <a:gd name="T5" fmla="*/ 967 h 1267"/>
                  <a:gd name="T6" fmla="*/ 0 w 863"/>
                  <a:gd name="T7" fmla="*/ 929 h 1267"/>
                  <a:gd name="T8" fmla="*/ 0 w 863"/>
                  <a:gd name="T9" fmla="*/ 340 h 1267"/>
                  <a:gd name="T10" fmla="*/ 22 w 863"/>
                  <a:gd name="T11" fmla="*/ 302 h 1267"/>
                  <a:gd name="T12" fmla="*/ 532 w 863"/>
                  <a:gd name="T13" fmla="*/ 8 h 1267"/>
                  <a:gd name="T14" fmla="*/ 576 w 863"/>
                  <a:gd name="T15" fmla="*/ 8 h 1267"/>
                  <a:gd name="T16" fmla="*/ 832 w 863"/>
                  <a:gd name="T17" fmla="*/ 160 h 1267"/>
                  <a:gd name="T18" fmla="*/ 847 w 863"/>
                  <a:gd name="T19" fmla="*/ 221 h 1267"/>
                  <a:gd name="T20" fmla="*/ 786 w 863"/>
                  <a:gd name="T21" fmla="*/ 236 h 1267"/>
                  <a:gd name="T22" fmla="*/ 553 w 863"/>
                  <a:gd name="T23" fmla="*/ 97 h 1267"/>
                  <a:gd name="T24" fmla="*/ 88 w 863"/>
                  <a:gd name="T25" fmla="*/ 366 h 1267"/>
                  <a:gd name="T26" fmla="*/ 88 w 863"/>
                  <a:gd name="T27" fmla="*/ 903 h 1267"/>
                  <a:gd name="T28" fmla="*/ 553 w 863"/>
                  <a:gd name="T29" fmla="*/ 1172 h 1267"/>
                  <a:gd name="T30" fmla="*/ 791 w 863"/>
                  <a:gd name="T31" fmla="*/ 1032 h 1267"/>
                  <a:gd name="T32" fmla="*/ 851 w 863"/>
                  <a:gd name="T33" fmla="*/ 1048 h 1267"/>
                  <a:gd name="T34" fmla="*/ 835 w 863"/>
                  <a:gd name="T35" fmla="*/ 1108 h 1267"/>
                  <a:gd name="T36" fmla="*/ 576 w 863"/>
                  <a:gd name="T37" fmla="*/ 1261 h 1267"/>
                  <a:gd name="T38" fmla="*/ 554 w 863"/>
                  <a:gd name="T39" fmla="*/ 126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3" h="1267">
                    <a:moveTo>
                      <a:pt x="554" y="1267"/>
                    </a:moveTo>
                    <a:cubicBezTo>
                      <a:pt x="546" y="1267"/>
                      <a:pt x="538" y="1265"/>
                      <a:pt x="532" y="1261"/>
                    </a:cubicBezTo>
                    <a:cubicBezTo>
                      <a:pt x="22" y="967"/>
                      <a:pt x="22" y="967"/>
                      <a:pt x="22" y="967"/>
                    </a:cubicBezTo>
                    <a:cubicBezTo>
                      <a:pt x="8" y="959"/>
                      <a:pt x="0" y="945"/>
                      <a:pt x="0" y="929"/>
                    </a:cubicBezTo>
                    <a:cubicBezTo>
                      <a:pt x="0" y="340"/>
                      <a:pt x="0" y="340"/>
                      <a:pt x="0" y="340"/>
                    </a:cubicBezTo>
                    <a:cubicBezTo>
                      <a:pt x="0" y="325"/>
                      <a:pt x="8" y="310"/>
                      <a:pt x="22" y="302"/>
                    </a:cubicBezTo>
                    <a:cubicBezTo>
                      <a:pt x="532" y="8"/>
                      <a:pt x="532" y="8"/>
                      <a:pt x="532" y="8"/>
                    </a:cubicBezTo>
                    <a:cubicBezTo>
                      <a:pt x="545" y="0"/>
                      <a:pt x="562" y="0"/>
                      <a:pt x="576" y="8"/>
                    </a:cubicBezTo>
                    <a:cubicBezTo>
                      <a:pt x="832" y="160"/>
                      <a:pt x="832" y="160"/>
                      <a:pt x="832" y="160"/>
                    </a:cubicBezTo>
                    <a:cubicBezTo>
                      <a:pt x="852" y="173"/>
                      <a:pt x="859" y="200"/>
                      <a:pt x="847" y="221"/>
                    </a:cubicBezTo>
                    <a:cubicBezTo>
                      <a:pt x="834" y="241"/>
                      <a:pt x="807" y="248"/>
                      <a:pt x="786" y="236"/>
                    </a:cubicBezTo>
                    <a:cubicBezTo>
                      <a:pt x="553" y="97"/>
                      <a:pt x="553" y="97"/>
                      <a:pt x="553" y="97"/>
                    </a:cubicBezTo>
                    <a:cubicBezTo>
                      <a:pt x="88" y="366"/>
                      <a:pt x="88" y="366"/>
                      <a:pt x="88" y="366"/>
                    </a:cubicBezTo>
                    <a:cubicBezTo>
                      <a:pt x="88" y="903"/>
                      <a:pt x="88" y="903"/>
                      <a:pt x="88" y="903"/>
                    </a:cubicBezTo>
                    <a:cubicBezTo>
                      <a:pt x="553" y="1172"/>
                      <a:pt x="553" y="1172"/>
                      <a:pt x="553" y="1172"/>
                    </a:cubicBezTo>
                    <a:cubicBezTo>
                      <a:pt x="791" y="1032"/>
                      <a:pt x="791" y="1032"/>
                      <a:pt x="791" y="1032"/>
                    </a:cubicBezTo>
                    <a:cubicBezTo>
                      <a:pt x="812" y="1020"/>
                      <a:pt x="839" y="1027"/>
                      <a:pt x="851" y="1048"/>
                    </a:cubicBezTo>
                    <a:cubicBezTo>
                      <a:pt x="863" y="1069"/>
                      <a:pt x="856" y="1096"/>
                      <a:pt x="835" y="1108"/>
                    </a:cubicBezTo>
                    <a:cubicBezTo>
                      <a:pt x="576" y="1261"/>
                      <a:pt x="576" y="1261"/>
                      <a:pt x="576" y="1261"/>
                    </a:cubicBezTo>
                    <a:cubicBezTo>
                      <a:pt x="569" y="1265"/>
                      <a:pt x="561" y="1267"/>
                      <a:pt x="554" y="1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56">
                <a:extLst>
                  <a:ext uri="{FF2B5EF4-FFF2-40B4-BE49-F238E27FC236}">
                    <a16:creationId xmlns:a16="http://schemas.microsoft.com/office/drawing/2014/main" id="{A5A73216-DAEB-4BFA-89CF-96926B68631F}"/>
                  </a:ext>
                </a:extLst>
              </p:cNvPr>
              <p:cNvSpPr>
                <a:spLocks/>
              </p:cNvSpPr>
              <p:nvPr/>
            </p:nvSpPr>
            <p:spPr bwMode="auto">
              <a:xfrm>
                <a:off x="4488" y="1107"/>
                <a:ext cx="2037" cy="2988"/>
              </a:xfrm>
              <a:custGeom>
                <a:avLst/>
                <a:gdLst>
                  <a:gd name="T0" fmla="*/ 554 w 863"/>
                  <a:gd name="T1" fmla="*/ 1267 h 1267"/>
                  <a:gd name="T2" fmla="*/ 532 w 863"/>
                  <a:gd name="T3" fmla="*/ 1261 h 1267"/>
                  <a:gd name="T4" fmla="*/ 22 w 863"/>
                  <a:gd name="T5" fmla="*/ 967 h 1267"/>
                  <a:gd name="T6" fmla="*/ 0 w 863"/>
                  <a:gd name="T7" fmla="*/ 929 h 1267"/>
                  <a:gd name="T8" fmla="*/ 0 w 863"/>
                  <a:gd name="T9" fmla="*/ 340 h 1267"/>
                  <a:gd name="T10" fmla="*/ 22 w 863"/>
                  <a:gd name="T11" fmla="*/ 302 h 1267"/>
                  <a:gd name="T12" fmla="*/ 532 w 863"/>
                  <a:gd name="T13" fmla="*/ 8 h 1267"/>
                  <a:gd name="T14" fmla="*/ 576 w 863"/>
                  <a:gd name="T15" fmla="*/ 8 h 1267"/>
                  <a:gd name="T16" fmla="*/ 832 w 863"/>
                  <a:gd name="T17" fmla="*/ 160 h 1267"/>
                  <a:gd name="T18" fmla="*/ 847 w 863"/>
                  <a:gd name="T19" fmla="*/ 221 h 1267"/>
                  <a:gd name="T20" fmla="*/ 786 w 863"/>
                  <a:gd name="T21" fmla="*/ 236 h 1267"/>
                  <a:gd name="T22" fmla="*/ 553 w 863"/>
                  <a:gd name="T23" fmla="*/ 97 h 1267"/>
                  <a:gd name="T24" fmla="*/ 88 w 863"/>
                  <a:gd name="T25" fmla="*/ 366 h 1267"/>
                  <a:gd name="T26" fmla="*/ 88 w 863"/>
                  <a:gd name="T27" fmla="*/ 903 h 1267"/>
                  <a:gd name="T28" fmla="*/ 553 w 863"/>
                  <a:gd name="T29" fmla="*/ 1172 h 1267"/>
                  <a:gd name="T30" fmla="*/ 791 w 863"/>
                  <a:gd name="T31" fmla="*/ 1032 h 1267"/>
                  <a:gd name="T32" fmla="*/ 851 w 863"/>
                  <a:gd name="T33" fmla="*/ 1048 h 1267"/>
                  <a:gd name="T34" fmla="*/ 835 w 863"/>
                  <a:gd name="T35" fmla="*/ 1108 h 1267"/>
                  <a:gd name="T36" fmla="*/ 576 w 863"/>
                  <a:gd name="T37" fmla="*/ 1261 h 1267"/>
                  <a:gd name="T38" fmla="*/ 554 w 863"/>
                  <a:gd name="T39" fmla="*/ 126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3" h="1267">
                    <a:moveTo>
                      <a:pt x="554" y="1267"/>
                    </a:moveTo>
                    <a:cubicBezTo>
                      <a:pt x="546" y="1267"/>
                      <a:pt x="538" y="1265"/>
                      <a:pt x="532" y="1261"/>
                    </a:cubicBezTo>
                    <a:cubicBezTo>
                      <a:pt x="22" y="967"/>
                      <a:pt x="22" y="967"/>
                      <a:pt x="22" y="967"/>
                    </a:cubicBezTo>
                    <a:cubicBezTo>
                      <a:pt x="8" y="959"/>
                      <a:pt x="0" y="945"/>
                      <a:pt x="0" y="929"/>
                    </a:cubicBezTo>
                    <a:cubicBezTo>
                      <a:pt x="0" y="340"/>
                      <a:pt x="0" y="340"/>
                      <a:pt x="0" y="340"/>
                    </a:cubicBezTo>
                    <a:cubicBezTo>
                      <a:pt x="0" y="325"/>
                      <a:pt x="8" y="310"/>
                      <a:pt x="22" y="302"/>
                    </a:cubicBezTo>
                    <a:cubicBezTo>
                      <a:pt x="532" y="8"/>
                      <a:pt x="532" y="8"/>
                      <a:pt x="532" y="8"/>
                    </a:cubicBezTo>
                    <a:cubicBezTo>
                      <a:pt x="545" y="0"/>
                      <a:pt x="562" y="0"/>
                      <a:pt x="576" y="8"/>
                    </a:cubicBezTo>
                    <a:cubicBezTo>
                      <a:pt x="832" y="160"/>
                      <a:pt x="832" y="160"/>
                      <a:pt x="832" y="160"/>
                    </a:cubicBezTo>
                    <a:cubicBezTo>
                      <a:pt x="852" y="173"/>
                      <a:pt x="859" y="200"/>
                      <a:pt x="847" y="221"/>
                    </a:cubicBezTo>
                    <a:cubicBezTo>
                      <a:pt x="834" y="241"/>
                      <a:pt x="807" y="248"/>
                      <a:pt x="786" y="236"/>
                    </a:cubicBezTo>
                    <a:cubicBezTo>
                      <a:pt x="553" y="97"/>
                      <a:pt x="553" y="97"/>
                      <a:pt x="553" y="97"/>
                    </a:cubicBezTo>
                    <a:cubicBezTo>
                      <a:pt x="88" y="366"/>
                      <a:pt x="88" y="366"/>
                      <a:pt x="88" y="366"/>
                    </a:cubicBezTo>
                    <a:cubicBezTo>
                      <a:pt x="88" y="903"/>
                      <a:pt x="88" y="903"/>
                      <a:pt x="88" y="903"/>
                    </a:cubicBezTo>
                    <a:cubicBezTo>
                      <a:pt x="553" y="1172"/>
                      <a:pt x="553" y="1172"/>
                      <a:pt x="553" y="1172"/>
                    </a:cubicBezTo>
                    <a:cubicBezTo>
                      <a:pt x="791" y="1032"/>
                      <a:pt x="791" y="1032"/>
                      <a:pt x="791" y="1032"/>
                    </a:cubicBezTo>
                    <a:cubicBezTo>
                      <a:pt x="812" y="1020"/>
                      <a:pt x="839" y="1027"/>
                      <a:pt x="851" y="1048"/>
                    </a:cubicBezTo>
                    <a:cubicBezTo>
                      <a:pt x="863" y="1069"/>
                      <a:pt x="856" y="1096"/>
                      <a:pt x="835" y="1108"/>
                    </a:cubicBezTo>
                    <a:cubicBezTo>
                      <a:pt x="576" y="1261"/>
                      <a:pt x="576" y="1261"/>
                      <a:pt x="576" y="1261"/>
                    </a:cubicBezTo>
                    <a:cubicBezTo>
                      <a:pt x="569" y="1265"/>
                      <a:pt x="561" y="1267"/>
                      <a:pt x="554" y="1267"/>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57">
                <a:extLst>
                  <a:ext uri="{FF2B5EF4-FFF2-40B4-BE49-F238E27FC236}">
                    <a16:creationId xmlns:a16="http://schemas.microsoft.com/office/drawing/2014/main" id="{E796C04E-4A4A-479C-8A5B-7BFC69A6B77B}"/>
                  </a:ext>
                </a:extLst>
              </p:cNvPr>
              <p:cNvSpPr>
                <a:spLocks noChangeArrowheads="1"/>
              </p:cNvSpPr>
              <p:nvPr/>
            </p:nvSpPr>
            <p:spPr bwMode="auto">
              <a:xfrm>
                <a:off x="5402" y="2178"/>
                <a:ext cx="807" cy="80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58">
                <a:extLst>
                  <a:ext uri="{FF2B5EF4-FFF2-40B4-BE49-F238E27FC236}">
                    <a16:creationId xmlns:a16="http://schemas.microsoft.com/office/drawing/2014/main" id="{CA058C6F-4979-4D84-82D7-5DF04B12E58F}"/>
                  </a:ext>
                </a:extLst>
              </p:cNvPr>
              <p:cNvSpPr>
                <a:spLocks noChangeArrowheads="1"/>
              </p:cNvSpPr>
              <p:nvPr/>
            </p:nvSpPr>
            <p:spPr bwMode="auto">
              <a:xfrm>
                <a:off x="6299" y="2001"/>
                <a:ext cx="396" cy="39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59">
                <a:extLst>
                  <a:ext uri="{FF2B5EF4-FFF2-40B4-BE49-F238E27FC236}">
                    <a16:creationId xmlns:a16="http://schemas.microsoft.com/office/drawing/2014/main" id="{EC344F09-3B9E-4F59-A523-33846E8A3605}"/>
                  </a:ext>
                </a:extLst>
              </p:cNvPr>
              <p:cNvSpPr>
                <a:spLocks noChangeArrowheads="1"/>
              </p:cNvSpPr>
              <p:nvPr/>
            </p:nvSpPr>
            <p:spPr bwMode="auto">
              <a:xfrm>
                <a:off x="6294" y="2781"/>
                <a:ext cx="397" cy="39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60">
                <a:extLst>
                  <a:ext uri="{FF2B5EF4-FFF2-40B4-BE49-F238E27FC236}">
                    <a16:creationId xmlns:a16="http://schemas.microsoft.com/office/drawing/2014/main" id="{18D7B652-20B5-477A-BC15-5A29C0B77FF5}"/>
                  </a:ext>
                </a:extLst>
              </p:cNvPr>
              <p:cNvSpPr>
                <a:spLocks noChangeArrowheads="1"/>
              </p:cNvSpPr>
              <p:nvPr/>
            </p:nvSpPr>
            <p:spPr bwMode="auto">
              <a:xfrm>
                <a:off x="6828" y="1756"/>
                <a:ext cx="344" cy="344"/>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61">
                <a:extLst>
                  <a:ext uri="{FF2B5EF4-FFF2-40B4-BE49-F238E27FC236}">
                    <a16:creationId xmlns:a16="http://schemas.microsoft.com/office/drawing/2014/main" id="{F82745BB-AAD4-4CEF-A0A5-3443AE45466D}"/>
                  </a:ext>
                </a:extLst>
              </p:cNvPr>
              <p:cNvSpPr>
                <a:spLocks noChangeArrowheads="1"/>
              </p:cNvSpPr>
              <p:nvPr/>
            </p:nvSpPr>
            <p:spPr bwMode="auto">
              <a:xfrm>
                <a:off x="6830" y="2413"/>
                <a:ext cx="345" cy="345"/>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62">
                <a:extLst>
                  <a:ext uri="{FF2B5EF4-FFF2-40B4-BE49-F238E27FC236}">
                    <a16:creationId xmlns:a16="http://schemas.microsoft.com/office/drawing/2014/main" id="{99F68FB6-8034-4BFF-85DE-C804F86B29E7}"/>
                  </a:ext>
                </a:extLst>
              </p:cNvPr>
              <p:cNvSpPr>
                <a:spLocks noChangeArrowheads="1"/>
              </p:cNvSpPr>
              <p:nvPr/>
            </p:nvSpPr>
            <p:spPr bwMode="auto">
              <a:xfrm>
                <a:off x="6830" y="3074"/>
                <a:ext cx="345" cy="344"/>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2201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50"/>
                                        <p:tgtEl>
                                          <p:spTgt spid="2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250"/>
                                        <p:tgtEl>
                                          <p:spTgt spid="29"/>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250"/>
                                        <p:tgtEl>
                                          <p:spTgt spid="30"/>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250"/>
                                        <p:tgtEl>
                                          <p:spTgt spid="3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250"/>
                                        <p:tgtEl>
                                          <p:spTgt spid="32"/>
                                        </p:tgtEl>
                                      </p:cBhvr>
                                    </p:animEffect>
                                  </p:childTnLst>
                                </p:cTn>
                              </p:par>
                            </p:childTnLst>
                          </p:cTn>
                        </p:par>
                        <p:par>
                          <p:cTn id="24" fill="hold">
                            <p:stCondLst>
                              <p:cond delay="1250"/>
                            </p:stCondLst>
                            <p:childTnLst>
                              <p:par>
                                <p:cTn id="25" presetID="22" presetClass="entr" presetSubtype="2"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right)">
                                      <p:cBhvr>
                                        <p:cTn id="27" dur="750"/>
                                        <p:tgtEl>
                                          <p:spTgt spid="33"/>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250"/>
                                        <p:tgtEl>
                                          <p:spTgt spid="35"/>
                                        </p:tgtEl>
                                      </p:cBhvr>
                                    </p:animEffect>
                                  </p:childTnLst>
                                </p:cTn>
                              </p:par>
                            </p:childTnLst>
                          </p:cTn>
                        </p:par>
                        <p:par>
                          <p:cTn id="32" fill="hold">
                            <p:stCondLst>
                              <p:cond delay="2250"/>
                            </p:stCondLst>
                            <p:childTnLst>
                              <p:par>
                                <p:cTn id="33" presetID="22" presetClass="entr" presetSubtype="8"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25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1036"/>
                                        </p:tgtEl>
                                      </p:cBhvr>
                                    </p:animEffect>
                                    <p:set>
                                      <p:cBhvr>
                                        <p:cTn id="40" dur="1" fill="hold">
                                          <p:stCondLst>
                                            <p:cond delay="499"/>
                                          </p:stCondLst>
                                        </p:cTn>
                                        <p:tgtEl>
                                          <p:spTgt spid="103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24"/>
                                        </p:tgtEl>
                                      </p:cBhvr>
                                    </p:animEffect>
                                    <p:set>
                                      <p:cBhvr>
                                        <p:cTn id="43" dur="1" fill="hold">
                                          <p:stCondLst>
                                            <p:cond delay="499"/>
                                          </p:stCondLst>
                                        </p:cTn>
                                        <p:tgtEl>
                                          <p:spTgt spid="12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250"/>
                                        <p:tgtEl>
                                          <p:spTgt spid="36"/>
                                        </p:tgtEl>
                                      </p:cBhvr>
                                    </p:animEffect>
                                  </p:childTnLst>
                                </p:cTn>
                              </p:par>
                            </p:childTnLst>
                          </p:cTn>
                        </p:par>
                        <p:par>
                          <p:cTn id="49" fill="hold">
                            <p:stCondLst>
                              <p:cond delay="250"/>
                            </p:stCondLst>
                            <p:childTnLst>
                              <p:par>
                                <p:cTn id="50" presetID="2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250"/>
                                        <p:tgtEl>
                                          <p:spTgt spid="37"/>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250"/>
                                        <p:tgtEl>
                                          <p:spTgt spid="38"/>
                                        </p:tgtEl>
                                      </p:cBhvr>
                                    </p:animEffect>
                                  </p:childTnLst>
                                </p:cTn>
                              </p:par>
                            </p:childTnLst>
                          </p:cTn>
                        </p:par>
                        <p:par>
                          <p:cTn id="57" fill="hold">
                            <p:stCondLst>
                              <p:cond delay="750"/>
                            </p:stCondLst>
                            <p:childTnLst>
                              <p:par>
                                <p:cTn id="58" presetID="22" presetClass="entr" presetSubtype="8"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250"/>
                                        <p:tgtEl>
                                          <p:spTgt spid="39"/>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250"/>
                                        <p:tgtEl>
                                          <p:spTgt spid="40"/>
                                        </p:tgtEl>
                                      </p:cBhvr>
                                    </p:animEffect>
                                  </p:childTnLst>
                                </p:cTn>
                              </p:par>
                            </p:childTnLst>
                          </p:cTn>
                        </p:par>
                        <p:par>
                          <p:cTn id="65" fill="hold">
                            <p:stCondLst>
                              <p:cond delay="1250"/>
                            </p:stCondLst>
                            <p:childTnLst>
                              <p:par>
                                <p:cTn id="66" presetID="22" presetClass="entr" presetSubtype="2"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right)">
                                      <p:cBhvr>
                                        <p:cTn id="68" dur="750"/>
                                        <p:tgtEl>
                                          <p:spTgt spid="41"/>
                                        </p:tgtEl>
                                      </p:cBhvr>
                                    </p:animEffect>
                                  </p:childTnLst>
                                </p:cTn>
                              </p:par>
                            </p:childTnLst>
                          </p:cTn>
                        </p:par>
                        <p:par>
                          <p:cTn id="69" fill="hold">
                            <p:stCondLst>
                              <p:cond delay="2000"/>
                            </p:stCondLst>
                            <p:childTnLst>
                              <p:par>
                                <p:cTn id="70" presetID="22" presetClass="entr" presetSubtype="4" fill="hold"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down)">
                                      <p:cBhvr>
                                        <p:cTn id="72" dur="250"/>
                                        <p:tgtEl>
                                          <p:spTgt spid="43"/>
                                        </p:tgtEl>
                                      </p:cBhvr>
                                    </p:animEffect>
                                  </p:childTnLst>
                                </p:cTn>
                              </p:par>
                            </p:childTnLst>
                          </p:cTn>
                        </p:par>
                        <p:par>
                          <p:cTn id="73" fill="hold">
                            <p:stCondLst>
                              <p:cond delay="2250"/>
                            </p:stCondLst>
                            <p:childTnLst>
                              <p:par>
                                <p:cTn id="74" presetID="22" presetClass="entr" presetSubtype="8" fill="hold" nodeType="after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left)">
                                      <p:cBhvr>
                                        <p:cTn id="76" dur="250"/>
                                        <p:tgtEl>
                                          <p:spTgt spid="4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8"/>
                                        </p:tgtEl>
                                      </p:cBhvr>
                                    </p:animEffect>
                                    <p:set>
                                      <p:cBhvr>
                                        <p:cTn id="81" dur="1" fill="hold">
                                          <p:stCondLst>
                                            <p:cond delay="499"/>
                                          </p:stCondLst>
                                        </p:cTn>
                                        <p:tgtEl>
                                          <p:spTgt spid="2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9"/>
                                        </p:tgtEl>
                                      </p:cBhvr>
                                    </p:animEffect>
                                    <p:set>
                                      <p:cBhvr>
                                        <p:cTn id="84" dur="1" fill="hold">
                                          <p:stCondLst>
                                            <p:cond delay="499"/>
                                          </p:stCondLst>
                                        </p:cTn>
                                        <p:tgtEl>
                                          <p:spTgt spid="29"/>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0"/>
                                        </p:tgtEl>
                                      </p:cBhvr>
                                    </p:animEffect>
                                    <p:set>
                                      <p:cBhvr>
                                        <p:cTn id="87" dur="1" fill="hold">
                                          <p:stCondLst>
                                            <p:cond delay="499"/>
                                          </p:stCondLst>
                                        </p:cTn>
                                        <p:tgtEl>
                                          <p:spTgt spid="30"/>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31"/>
                                        </p:tgtEl>
                                      </p:cBhvr>
                                    </p:animEffect>
                                    <p:set>
                                      <p:cBhvr>
                                        <p:cTn id="90" dur="1" fill="hold">
                                          <p:stCondLst>
                                            <p:cond delay="499"/>
                                          </p:stCondLst>
                                        </p:cTn>
                                        <p:tgtEl>
                                          <p:spTgt spid="31"/>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32"/>
                                        </p:tgtEl>
                                      </p:cBhvr>
                                    </p:animEffect>
                                    <p:set>
                                      <p:cBhvr>
                                        <p:cTn id="93" dur="1" fill="hold">
                                          <p:stCondLst>
                                            <p:cond delay="499"/>
                                          </p:stCondLst>
                                        </p:cTn>
                                        <p:tgtEl>
                                          <p:spTgt spid="3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33"/>
                                        </p:tgtEl>
                                      </p:cBhvr>
                                    </p:animEffect>
                                    <p:set>
                                      <p:cBhvr>
                                        <p:cTn id="96" dur="1" fill="hold">
                                          <p:stCondLst>
                                            <p:cond delay="499"/>
                                          </p:stCondLst>
                                        </p:cTn>
                                        <p:tgtEl>
                                          <p:spTgt spid="33"/>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35"/>
                                        </p:tgtEl>
                                      </p:cBhvr>
                                    </p:animEffect>
                                    <p:set>
                                      <p:cBhvr>
                                        <p:cTn id="99" dur="1" fill="hold">
                                          <p:stCondLst>
                                            <p:cond delay="499"/>
                                          </p:stCondLst>
                                        </p:cTn>
                                        <p:tgtEl>
                                          <p:spTgt spid="3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34"/>
                                        </p:tgtEl>
                                      </p:cBhvr>
                                    </p:animEffect>
                                    <p:set>
                                      <p:cBhvr>
                                        <p:cTn id="102" dur="1" fill="hold">
                                          <p:stCondLst>
                                            <p:cond delay="499"/>
                                          </p:stCondLst>
                                        </p:cTn>
                                        <p:tgtEl>
                                          <p:spTgt spid="3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6"/>
                                        </p:tgtEl>
                                      </p:cBhvr>
                                    </p:animEffect>
                                    <p:set>
                                      <p:cBhvr>
                                        <p:cTn id="105" dur="1" fill="hold">
                                          <p:stCondLst>
                                            <p:cond delay="499"/>
                                          </p:stCondLst>
                                        </p:cTn>
                                        <p:tgtEl>
                                          <p:spTgt spid="36"/>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37"/>
                                        </p:tgtEl>
                                      </p:cBhvr>
                                    </p:animEffect>
                                    <p:set>
                                      <p:cBhvr>
                                        <p:cTn id="108" dur="1" fill="hold">
                                          <p:stCondLst>
                                            <p:cond delay="499"/>
                                          </p:stCondLst>
                                        </p:cTn>
                                        <p:tgtEl>
                                          <p:spTgt spid="3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38"/>
                                        </p:tgtEl>
                                      </p:cBhvr>
                                    </p:animEffect>
                                    <p:set>
                                      <p:cBhvr>
                                        <p:cTn id="111" dur="1" fill="hold">
                                          <p:stCondLst>
                                            <p:cond delay="499"/>
                                          </p:stCondLst>
                                        </p:cTn>
                                        <p:tgtEl>
                                          <p:spTgt spid="38"/>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39"/>
                                        </p:tgtEl>
                                      </p:cBhvr>
                                    </p:animEffect>
                                    <p:set>
                                      <p:cBhvr>
                                        <p:cTn id="114" dur="1" fill="hold">
                                          <p:stCondLst>
                                            <p:cond delay="499"/>
                                          </p:stCondLst>
                                        </p:cTn>
                                        <p:tgtEl>
                                          <p:spTgt spid="39"/>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40"/>
                                        </p:tgtEl>
                                      </p:cBhvr>
                                    </p:animEffect>
                                    <p:set>
                                      <p:cBhvr>
                                        <p:cTn id="117" dur="1" fill="hold">
                                          <p:stCondLst>
                                            <p:cond delay="499"/>
                                          </p:stCondLst>
                                        </p:cTn>
                                        <p:tgtEl>
                                          <p:spTgt spid="40"/>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41"/>
                                        </p:tgtEl>
                                      </p:cBhvr>
                                    </p:animEffect>
                                    <p:set>
                                      <p:cBhvr>
                                        <p:cTn id="120" dur="1" fill="hold">
                                          <p:stCondLst>
                                            <p:cond delay="499"/>
                                          </p:stCondLst>
                                        </p:cTn>
                                        <p:tgtEl>
                                          <p:spTgt spid="41"/>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43"/>
                                        </p:tgtEl>
                                      </p:cBhvr>
                                    </p:animEffect>
                                    <p:set>
                                      <p:cBhvr>
                                        <p:cTn id="123" dur="1" fill="hold">
                                          <p:stCondLst>
                                            <p:cond delay="499"/>
                                          </p:stCondLst>
                                        </p:cTn>
                                        <p:tgtEl>
                                          <p:spTgt spid="43"/>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42"/>
                                        </p:tgtEl>
                                      </p:cBhvr>
                                    </p:animEffect>
                                    <p:set>
                                      <p:cBhvr>
                                        <p:cTn id="126" dur="1" fill="hold">
                                          <p:stCondLst>
                                            <p:cond delay="499"/>
                                          </p:stCondLst>
                                        </p:cTn>
                                        <p:tgtEl>
                                          <p:spTgt spid="42"/>
                                        </p:tgtEl>
                                        <p:attrNameLst>
                                          <p:attrName>style.visibility</p:attrName>
                                        </p:attrNameLst>
                                      </p:cBhvr>
                                      <p:to>
                                        <p:strVal val="hidden"/>
                                      </p:to>
                                    </p:set>
                                  </p:childTnLst>
                                </p:cTn>
                              </p:par>
                              <p:par>
                                <p:cTn id="127" presetID="10" presetClass="entr" presetSubtype="0" fill="hold" grpId="1" nodeType="withEffect">
                                  <p:stCondLst>
                                    <p:cond delay="0"/>
                                  </p:stCondLst>
                                  <p:childTnLst>
                                    <p:set>
                                      <p:cBhvr>
                                        <p:cTn id="128" dur="1" fill="hold">
                                          <p:stCondLst>
                                            <p:cond delay="0"/>
                                          </p:stCondLst>
                                        </p:cTn>
                                        <p:tgtEl>
                                          <p:spTgt spid="1036"/>
                                        </p:tgtEl>
                                        <p:attrNameLst>
                                          <p:attrName>style.visibility</p:attrName>
                                        </p:attrNameLst>
                                      </p:cBhvr>
                                      <p:to>
                                        <p:strVal val="visible"/>
                                      </p:to>
                                    </p:set>
                                    <p:animEffect transition="in" filter="fade">
                                      <p:cBhvr>
                                        <p:cTn id="129" dur="500"/>
                                        <p:tgtEl>
                                          <p:spTgt spid="1036"/>
                                        </p:tgtEl>
                                      </p:cBhvr>
                                    </p:animEffect>
                                  </p:childTnLst>
                                </p:cTn>
                              </p:par>
                              <p:par>
                                <p:cTn id="130" presetID="10" presetClass="entr" presetSubtype="0" fill="hold" nodeType="withEffect">
                                  <p:stCondLst>
                                    <p:cond delay="0"/>
                                  </p:stCondLst>
                                  <p:childTnLst>
                                    <p:set>
                                      <p:cBhvr>
                                        <p:cTn id="131" dur="1" fill="hold">
                                          <p:stCondLst>
                                            <p:cond delay="0"/>
                                          </p:stCondLst>
                                        </p:cTn>
                                        <p:tgtEl>
                                          <p:spTgt spid="124"/>
                                        </p:tgtEl>
                                        <p:attrNameLst>
                                          <p:attrName>style.visibility</p:attrName>
                                        </p:attrNameLst>
                                      </p:cBhvr>
                                      <p:to>
                                        <p:strVal val="visible"/>
                                      </p:to>
                                    </p:set>
                                    <p:animEffect transition="in" filter="fade">
                                      <p:cBhvr>
                                        <p:cTn id="132" dur="500"/>
                                        <p:tgtEl>
                                          <p:spTgt spid="124"/>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wipe(left)">
                                      <p:cBhvr>
                                        <p:cTn id="136" dur="250"/>
                                        <p:tgtEl>
                                          <p:spTgt spid="28"/>
                                        </p:tgtEl>
                                      </p:cBhvr>
                                    </p:animEffect>
                                  </p:childTnLst>
                                </p:cTn>
                              </p:par>
                            </p:childTnLst>
                          </p:cTn>
                        </p:par>
                        <p:par>
                          <p:cTn id="137" fill="hold">
                            <p:stCondLst>
                              <p:cond delay="750"/>
                            </p:stCondLst>
                            <p:childTnLst>
                              <p:par>
                                <p:cTn id="138" presetID="22" presetClass="entr" presetSubtype="8" fill="hold"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wipe(left)">
                                      <p:cBhvr>
                                        <p:cTn id="140" dur="250"/>
                                        <p:tgtEl>
                                          <p:spTgt spid="29"/>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48"/>
                                        </p:tgtEl>
                                        <p:attrNameLst>
                                          <p:attrName>style.visibility</p:attrName>
                                        </p:attrNameLst>
                                      </p:cBhvr>
                                      <p:to>
                                        <p:strVal val="visible"/>
                                      </p:to>
                                    </p:set>
                                    <p:animEffect transition="in" filter="wipe(up)">
                                      <p:cBhvr>
                                        <p:cTn id="144" dur="250"/>
                                        <p:tgtEl>
                                          <p:spTgt spid="48"/>
                                        </p:tgtEl>
                                      </p:cBhvr>
                                    </p:animEffect>
                                  </p:childTnLst>
                                </p:cTn>
                              </p:par>
                            </p:childTnLst>
                          </p:cTn>
                        </p:par>
                        <p:par>
                          <p:cTn id="145" fill="hold">
                            <p:stCondLst>
                              <p:cond delay="1250"/>
                            </p:stCondLst>
                            <p:childTnLst>
                              <p:par>
                                <p:cTn id="146" presetID="22" presetClass="entr" presetSubtype="4" fill="hold" nodeType="after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wipe(down)">
                                      <p:cBhvr>
                                        <p:cTn id="148" dur="250"/>
                                        <p:tgtEl>
                                          <p:spTgt spid="49"/>
                                        </p:tgtEl>
                                      </p:cBhvr>
                                    </p:animEffect>
                                  </p:childTnLst>
                                </p:cTn>
                              </p:par>
                            </p:childTnLst>
                          </p:cTn>
                        </p:par>
                        <p:par>
                          <p:cTn id="149" fill="hold">
                            <p:stCondLst>
                              <p:cond delay="1500"/>
                            </p:stCondLst>
                            <p:childTnLst>
                              <p:par>
                                <p:cTn id="150" presetID="22" presetClass="entr" presetSubtype="8" fill="hold" nodeType="afterEffect">
                                  <p:stCondLst>
                                    <p:cond delay="0"/>
                                  </p:stCondLst>
                                  <p:childTnLst>
                                    <p:set>
                                      <p:cBhvr>
                                        <p:cTn id="151" dur="1" fill="hold">
                                          <p:stCondLst>
                                            <p:cond delay="0"/>
                                          </p:stCondLst>
                                        </p:cTn>
                                        <p:tgtEl>
                                          <p:spTgt spid="30"/>
                                        </p:tgtEl>
                                        <p:attrNameLst>
                                          <p:attrName>style.visibility</p:attrName>
                                        </p:attrNameLst>
                                      </p:cBhvr>
                                      <p:to>
                                        <p:strVal val="visible"/>
                                      </p:to>
                                    </p:set>
                                    <p:animEffect transition="in" filter="wipe(left)">
                                      <p:cBhvr>
                                        <p:cTn id="152" dur="250"/>
                                        <p:tgtEl>
                                          <p:spTgt spid="30"/>
                                        </p:tgtEl>
                                      </p:cBhvr>
                                    </p:animEffect>
                                  </p:childTnLst>
                                </p:cTn>
                              </p:par>
                            </p:childTnLst>
                          </p:cTn>
                        </p:par>
                        <p:par>
                          <p:cTn id="153" fill="hold">
                            <p:stCondLst>
                              <p:cond delay="1750"/>
                            </p:stCondLst>
                            <p:childTnLst>
                              <p:par>
                                <p:cTn id="154" presetID="22" presetClass="entr" presetSubtype="1" fill="hold" nodeType="afterEffect">
                                  <p:stCondLst>
                                    <p:cond delay="0"/>
                                  </p:stCondLst>
                                  <p:childTnLst>
                                    <p:set>
                                      <p:cBhvr>
                                        <p:cTn id="155" dur="1" fill="hold">
                                          <p:stCondLst>
                                            <p:cond delay="0"/>
                                          </p:stCondLst>
                                        </p:cTn>
                                        <p:tgtEl>
                                          <p:spTgt spid="50"/>
                                        </p:tgtEl>
                                        <p:attrNameLst>
                                          <p:attrName>style.visibility</p:attrName>
                                        </p:attrNameLst>
                                      </p:cBhvr>
                                      <p:to>
                                        <p:strVal val="visible"/>
                                      </p:to>
                                    </p:set>
                                    <p:animEffect transition="in" filter="wipe(up)">
                                      <p:cBhvr>
                                        <p:cTn id="156" dur="250"/>
                                        <p:tgtEl>
                                          <p:spTgt spid="50"/>
                                        </p:tgtEl>
                                      </p:cBhvr>
                                    </p:animEffect>
                                  </p:childTnLst>
                                </p:cTn>
                              </p:par>
                            </p:childTnLst>
                          </p:cTn>
                        </p:par>
                        <p:par>
                          <p:cTn id="157" fill="hold">
                            <p:stCondLst>
                              <p:cond delay="2000"/>
                            </p:stCondLst>
                            <p:childTnLst>
                              <p:par>
                                <p:cTn id="158" presetID="22" presetClass="entr" presetSubtype="4" fill="hold" nodeType="after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wipe(down)">
                                      <p:cBhvr>
                                        <p:cTn id="160" dur="250"/>
                                        <p:tgtEl>
                                          <p:spTgt spid="51"/>
                                        </p:tgtEl>
                                      </p:cBhvr>
                                    </p:animEffect>
                                  </p:childTnLst>
                                </p:cTn>
                              </p:par>
                            </p:childTnLst>
                          </p:cTn>
                        </p:par>
                        <p:par>
                          <p:cTn id="161" fill="hold">
                            <p:stCondLst>
                              <p:cond delay="2250"/>
                            </p:stCondLst>
                            <p:childTnLst>
                              <p:par>
                                <p:cTn id="162" presetID="22" presetClass="entr" presetSubtype="8" fill="hold" nodeType="afterEffect">
                                  <p:stCondLst>
                                    <p:cond delay="0"/>
                                  </p:stCondLst>
                                  <p:childTnLst>
                                    <p:set>
                                      <p:cBhvr>
                                        <p:cTn id="163" dur="1" fill="hold">
                                          <p:stCondLst>
                                            <p:cond delay="0"/>
                                          </p:stCondLst>
                                        </p:cTn>
                                        <p:tgtEl>
                                          <p:spTgt spid="31"/>
                                        </p:tgtEl>
                                        <p:attrNameLst>
                                          <p:attrName>style.visibility</p:attrName>
                                        </p:attrNameLst>
                                      </p:cBhvr>
                                      <p:to>
                                        <p:strVal val="visible"/>
                                      </p:to>
                                    </p:set>
                                    <p:animEffect transition="in" filter="wipe(left)">
                                      <p:cBhvr>
                                        <p:cTn id="164" dur="250"/>
                                        <p:tgtEl>
                                          <p:spTgt spid="31"/>
                                        </p:tgtEl>
                                      </p:cBhvr>
                                    </p:animEffect>
                                  </p:childTnLst>
                                </p:cTn>
                              </p:par>
                            </p:childTnLst>
                          </p:cTn>
                        </p:par>
                        <p:par>
                          <p:cTn id="165" fill="hold">
                            <p:stCondLst>
                              <p:cond delay="2500"/>
                            </p:stCondLst>
                            <p:childTnLst>
                              <p:par>
                                <p:cTn id="166" presetID="22" presetClass="entr" presetSubtype="8" fill="hold" nodeType="afterEffect">
                                  <p:stCondLst>
                                    <p:cond delay="0"/>
                                  </p:stCondLst>
                                  <p:childTnLst>
                                    <p:set>
                                      <p:cBhvr>
                                        <p:cTn id="167" dur="1" fill="hold">
                                          <p:stCondLst>
                                            <p:cond delay="0"/>
                                          </p:stCondLst>
                                        </p:cTn>
                                        <p:tgtEl>
                                          <p:spTgt spid="32"/>
                                        </p:tgtEl>
                                        <p:attrNameLst>
                                          <p:attrName>style.visibility</p:attrName>
                                        </p:attrNameLst>
                                      </p:cBhvr>
                                      <p:to>
                                        <p:strVal val="visible"/>
                                      </p:to>
                                    </p:set>
                                    <p:animEffect transition="in" filter="wipe(left)">
                                      <p:cBhvr>
                                        <p:cTn id="168" dur="250"/>
                                        <p:tgtEl>
                                          <p:spTgt spid="32"/>
                                        </p:tgtEl>
                                      </p:cBhvr>
                                    </p:animEffect>
                                  </p:childTnLst>
                                </p:cTn>
                              </p:par>
                            </p:childTnLst>
                          </p:cTn>
                        </p:par>
                        <p:par>
                          <p:cTn id="169" fill="hold">
                            <p:stCondLst>
                              <p:cond delay="2750"/>
                            </p:stCondLst>
                            <p:childTnLst>
                              <p:par>
                                <p:cTn id="170" presetID="22" presetClass="entr" presetSubtype="2" fill="hold" nodeType="afterEffect">
                                  <p:stCondLst>
                                    <p:cond delay="0"/>
                                  </p:stCondLst>
                                  <p:childTnLst>
                                    <p:set>
                                      <p:cBhvr>
                                        <p:cTn id="171" dur="1" fill="hold">
                                          <p:stCondLst>
                                            <p:cond delay="0"/>
                                          </p:stCondLst>
                                        </p:cTn>
                                        <p:tgtEl>
                                          <p:spTgt spid="33"/>
                                        </p:tgtEl>
                                        <p:attrNameLst>
                                          <p:attrName>style.visibility</p:attrName>
                                        </p:attrNameLst>
                                      </p:cBhvr>
                                      <p:to>
                                        <p:strVal val="visible"/>
                                      </p:to>
                                    </p:set>
                                    <p:animEffect transition="in" filter="wipe(right)">
                                      <p:cBhvr>
                                        <p:cTn id="172" dur="750"/>
                                        <p:tgtEl>
                                          <p:spTgt spid="33"/>
                                        </p:tgtEl>
                                      </p:cBhvr>
                                    </p:animEffect>
                                  </p:childTnLst>
                                </p:cTn>
                              </p:par>
                            </p:childTnLst>
                          </p:cTn>
                        </p:par>
                        <p:par>
                          <p:cTn id="173" fill="hold">
                            <p:stCondLst>
                              <p:cond delay="3500"/>
                            </p:stCondLst>
                            <p:childTnLst>
                              <p:par>
                                <p:cTn id="174" presetID="22" presetClass="entr" presetSubtype="1" fill="hold" nodeType="afterEffect">
                                  <p:stCondLst>
                                    <p:cond delay="0"/>
                                  </p:stCondLst>
                                  <p:childTnLst>
                                    <p:set>
                                      <p:cBhvr>
                                        <p:cTn id="175" dur="1" fill="hold">
                                          <p:stCondLst>
                                            <p:cond delay="0"/>
                                          </p:stCondLst>
                                        </p:cTn>
                                        <p:tgtEl>
                                          <p:spTgt spid="35"/>
                                        </p:tgtEl>
                                        <p:attrNameLst>
                                          <p:attrName>style.visibility</p:attrName>
                                        </p:attrNameLst>
                                      </p:cBhvr>
                                      <p:to>
                                        <p:strVal val="visible"/>
                                      </p:to>
                                    </p:set>
                                    <p:animEffect transition="in" filter="wipe(up)">
                                      <p:cBhvr>
                                        <p:cTn id="176" dur="250"/>
                                        <p:tgtEl>
                                          <p:spTgt spid="35"/>
                                        </p:tgtEl>
                                      </p:cBhvr>
                                    </p:animEffect>
                                  </p:childTnLst>
                                </p:cTn>
                              </p:par>
                            </p:childTnLst>
                          </p:cTn>
                        </p:par>
                        <p:par>
                          <p:cTn id="177" fill="hold">
                            <p:stCondLst>
                              <p:cond delay="3750"/>
                            </p:stCondLst>
                            <p:childTnLst>
                              <p:par>
                                <p:cTn id="178" presetID="22" presetClass="entr" presetSubtype="8" fill="hold" nodeType="afterEffect">
                                  <p:stCondLst>
                                    <p:cond delay="0"/>
                                  </p:stCondLst>
                                  <p:childTnLst>
                                    <p:set>
                                      <p:cBhvr>
                                        <p:cTn id="179" dur="1" fill="hold">
                                          <p:stCondLst>
                                            <p:cond delay="0"/>
                                          </p:stCondLst>
                                        </p:cTn>
                                        <p:tgtEl>
                                          <p:spTgt spid="34"/>
                                        </p:tgtEl>
                                        <p:attrNameLst>
                                          <p:attrName>style.visibility</p:attrName>
                                        </p:attrNameLst>
                                      </p:cBhvr>
                                      <p:to>
                                        <p:strVal val="visible"/>
                                      </p:to>
                                    </p:set>
                                    <p:animEffect transition="in" filter="wipe(left)">
                                      <p:cBhvr>
                                        <p:cTn id="180"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animBg="1"/>
      <p:bldP spid="103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solidFill>
                  <a:srgbClr val="0078D7"/>
                </a:solidFill>
              </a:rPr>
              <a:t>What Technologies Do I Need To Support </a:t>
            </a:r>
            <a:r>
              <a:rPr lang="en-US" spc="-100" dirty="0" err="1">
                <a:solidFill>
                  <a:srgbClr val="0078D7"/>
                </a:solidFill>
              </a:rPr>
              <a:t>Devops</a:t>
            </a:r>
            <a:r>
              <a:rPr lang="en-US" spc="-100" dirty="0">
                <a:solidFill>
                  <a:srgbClr val="0078D7"/>
                </a:solidFill>
              </a:rPr>
              <a:t>?</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40061" y="236860"/>
            <a:ext cx="10782459" cy="989769"/>
          </a:xfrm>
        </p:spPr>
        <p:txBody>
          <a:bodyPr/>
          <a:lstStyle/>
          <a:p>
            <a:r>
              <a:rPr lang="en-US" dirty="0">
                <a:solidFill>
                  <a:schemeClr val="accent3"/>
                </a:solidFill>
              </a:rPr>
              <a:t>Containerized Workflow Pipeline  </a:t>
            </a:r>
            <a:endParaRPr lang="en-US" dirty="0"/>
          </a:p>
        </p:txBody>
      </p:sp>
      <p:sp>
        <p:nvSpPr>
          <p:cNvPr id="128" name="Rectangle 127"/>
          <p:cNvSpPr/>
          <p:nvPr/>
        </p:nvSpPr>
        <p:spPr>
          <a:xfrm>
            <a:off x="9540617" y="9777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29" name="Rectangle 128"/>
          <p:cNvSpPr/>
          <p:nvPr/>
        </p:nvSpPr>
        <p:spPr>
          <a:xfrm>
            <a:off x="9540617" y="161086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0" name="Rectangle 129"/>
          <p:cNvSpPr/>
          <p:nvPr/>
        </p:nvSpPr>
        <p:spPr>
          <a:xfrm>
            <a:off x="9565999" y="2244009"/>
            <a:ext cx="2538168"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1" name="Rectangle 130"/>
          <p:cNvSpPr/>
          <p:nvPr/>
        </p:nvSpPr>
        <p:spPr>
          <a:xfrm>
            <a:off x="9540617" y="287714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2" name="Rectangle 131"/>
          <p:cNvSpPr/>
          <p:nvPr/>
        </p:nvSpPr>
        <p:spPr>
          <a:xfrm>
            <a:off x="9540617" y="351028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3" name="Rectangle 132"/>
          <p:cNvSpPr/>
          <p:nvPr/>
        </p:nvSpPr>
        <p:spPr>
          <a:xfrm>
            <a:off x="9540617" y="4776567"/>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4" name="Rectangle 133"/>
          <p:cNvSpPr/>
          <p:nvPr/>
        </p:nvSpPr>
        <p:spPr>
          <a:xfrm>
            <a:off x="9540617" y="41434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5" name="Rectangle 134"/>
          <p:cNvSpPr/>
          <p:nvPr/>
        </p:nvSpPr>
        <p:spPr>
          <a:xfrm>
            <a:off x="9540617" y="9777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prstClr val="white"/>
                </a:solidFill>
                <a:effectLst/>
                <a:uLnTx/>
                <a:uFillTx/>
                <a:latin typeface="+mj-lt"/>
                <a:ea typeface="+mn-ea"/>
                <a:cs typeface="+mn-cs"/>
              </a:rPr>
              <a:t>Azure Kubernetes Service</a:t>
            </a:r>
          </a:p>
        </p:txBody>
      </p:sp>
      <p:sp>
        <p:nvSpPr>
          <p:cNvPr id="136" name="Rectangle 135"/>
          <p:cNvSpPr/>
          <p:nvPr/>
        </p:nvSpPr>
        <p:spPr>
          <a:xfrm>
            <a:off x="9540617" y="161086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Service Fabric</a:t>
            </a:r>
          </a:p>
        </p:txBody>
      </p:sp>
      <p:sp>
        <p:nvSpPr>
          <p:cNvPr id="137" name="Rectangle 136"/>
          <p:cNvSpPr/>
          <p:nvPr/>
        </p:nvSpPr>
        <p:spPr>
          <a:xfrm>
            <a:off x="9565999" y="2244009"/>
            <a:ext cx="2538168"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App Services</a:t>
            </a:r>
          </a:p>
        </p:txBody>
      </p:sp>
      <p:sp>
        <p:nvSpPr>
          <p:cNvPr id="138" name="Rectangle 137"/>
          <p:cNvSpPr/>
          <p:nvPr/>
        </p:nvSpPr>
        <p:spPr>
          <a:xfrm>
            <a:off x="9540617" y="287714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Future Services</a:t>
            </a:r>
          </a:p>
        </p:txBody>
      </p:sp>
      <p:sp>
        <p:nvSpPr>
          <p:cNvPr id="139" name="Rectangle 138"/>
          <p:cNvSpPr/>
          <p:nvPr/>
        </p:nvSpPr>
        <p:spPr>
          <a:xfrm>
            <a:off x="9540617" y="351028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pic>
        <p:nvPicPr>
          <p:cNvPr id="140" name="Picture 139"/>
          <p:cNvPicPr>
            <a:picLocks noChangeAspect="1"/>
          </p:cNvPicPr>
          <p:nvPr/>
        </p:nvPicPr>
        <p:blipFill>
          <a:blip r:embed="rId3"/>
          <a:stretch>
            <a:fillRect/>
          </a:stretch>
        </p:blipFill>
        <p:spPr>
          <a:xfrm>
            <a:off x="9601998" y="1023366"/>
            <a:ext cx="650738" cy="495720"/>
          </a:xfrm>
          <a:prstGeom prst="rect">
            <a:avLst/>
          </a:prstGeom>
        </p:spPr>
      </p:pic>
      <p:pic>
        <p:nvPicPr>
          <p:cNvPr id="141" name="Picture 140"/>
          <p:cNvPicPr>
            <a:picLocks noChangeAspect="1"/>
          </p:cNvPicPr>
          <p:nvPr/>
        </p:nvPicPr>
        <p:blipFill>
          <a:blip r:embed="rId4"/>
          <a:stretch>
            <a:fillRect/>
          </a:stretch>
        </p:blipFill>
        <p:spPr>
          <a:xfrm>
            <a:off x="9679698" y="1673666"/>
            <a:ext cx="495338" cy="495720"/>
          </a:xfrm>
          <a:prstGeom prst="rect">
            <a:avLst/>
          </a:prstGeom>
        </p:spPr>
      </p:pic>
      <p:pic>
        <p:nvPicPr>
          <p:cNvPr id="142" name="Picture 141"/>
          <p:cNvPicPr>
            <a:picLocks noChangeAspect="1"/>
          </p:cNvPicPr>
          <p:nvPr/>
        </p:nvPicPr>
        <p:blipFill>
          <a:blip r:embed="rId5"/>
          <a:stretch>
            <a:fillRect/>
          </a:stretch>
        </p:blipFill>
        <p:spPr>
          <a:xfrm>
            <a:off x="9679699" y="2318658"/>
            <a:ext cx="495337" cy="495720"/>
          </a:xfrm>
          <a:prstGeom prst="rect">
            <a:avLst/>
          </a:prstGeom>
        </p:spPr>
      </p:pic>
      <p:sp>
        <p:nvSpPr>
          <p:cNvPr id="143" name="Right Arrow 5"/>
          <p:cNvSpPr/>
          <p:nvPr/>
        </p:nvSpPr>
        <p:spPr>
          <a:xfrm>
            <a:off x="883597" y="1713540"/>
            <a:ext cx="2675212"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pic>
        <p:nvPicPr>
          <p:cNvPr id="144" name="Picture 143"/>
          <p:cNvPicPr>
            <a:picLocks noChangeAspect="1"/>
          </p:cNvPicPr>
          <p:nvPr/>
        </p:nvPicPr>
        <p:blipFill>
          <a:blip r:embed="rId6">
            <a:duotone>
              <a:prstClr val="black"/>
              <a:schemeClr val="tx2">
                <a:tint val="45000"/>
                <a:satMod val="400000"/>
              </a:schemeClr>
            </a:duotone>
          </a:blip>
          <a:stretch>
            <a:fillRect/>
          </a:stretch>
        </p:blipFill>
        <p:spPr>
          <a:xfrm>
            <a:off x="1484104" y="1831154"/>
            <a:ext cx="599890" cy="625597"/>
          </a:xfrm>
          <a:prstGeom prst="rect">
            <a:avLst/>
          </a:prstGeom>
        </p:spPr>
      </p:pic>
      <p:cxnSp>
        <p:nvCxnSpPr>
          <p:cNvPr id="145" name="Straight Arrow Connector 144"/>
          <p:cNvCxnSpPr>
            <a:cxnSpLocks/>
          </p:cNvCxnSpPr>
          <p:nvPr/>
        </p:nvCxnSpPr>
        <p:spPr>
          <a:xfrm>
            <a:off x="4207957" y="2848274"/>
            <a:ext cx="787110" cy="669973"/>
          </a:xfrm>
          <a:prstGeom prst="straightConnector1">
            <a:avLst/>
          </a:prstGeom>
          <a:ln w="76200">
            <a:solidFill>
              <a:srgbClr val="89CB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3682670" y="2575943"/>
            <a:ext cx="532409" cy="311380"/>
            <a:chOff x="4227749" y="3121751"/>
            <a:chExt cx="532409" cy="311380"/>
          </a:xfrm>
        </p:grpSpPr>
        <p:grpSp>
          <p:nvGrpSpPr>
            <p:cNvPr id="147" name="Group 146"/>
            <p:cNvGrpSpPr>
              <a:grpSpLocks noChangeAspect="1"/>
            </p:cNvGrpSpPr>
            <p:nvPr/>
          </p:nvGrpSpPr>
          <p:grpSpPr>
            <a:xfrm>
              <a:off x="4227749" y="3180454"/>
              <a:ext cx="450741" cy="252677"/>
              <a:chOff x="3523102" y="1791568"/>
              <a:chExt cx="6746733" cy="3782104"/>
            </a:xfrm>
            <a:solidFill>
              <a:srgbClr val="002060"/>
            </a:solidFill>
          </p:grpSpPr>
          <p:sp>
            <p:nvSpPr>
              <p:cNvPr id="149" name="Rectangle 1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sp>
            <p:nvSpPr>
              <p:cNvPr id="150"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sp>
            <p:nvSpPr>
              <p:cNvPr id="151"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grpSp>
        <p:pic>
          <p:nvPicPr>
            <p:cNvPr id="148" name="Picture 147"/>
            <p:cNvPicPr>
              <a:picLocks noChangeAspect="1"/>
            </p:cNvPicPr>
            <p:nvPr/>
          </p:nvPicPr>
          <p:blipFill>
            <a:blip r:embed="rId7"/>
            <a:stretch>
              <a:fillRect/>
            </a:stretch>
          </p:blipFill>
          <p:spPr>
            <a:xfrm>
              <a:off x="4271287" y="3121751"/>
              <a:ext cx="488871" cy="273622"/>
            </a:xfrm>
            <a:prstGeom prst="rect">
              <a:avLst/>
            </a:prstGeom>
          </p:spPr>
        </p:pic>
      </p:grpSp>
      <p:sp>
        <p:nvSpPr>
          <p:cNvPr id="152" name="Right Arrow 5"/>
          <p:cNvSpPr/>
          <p:nvPr/>
        </p:nvSpPr>
        <p:spPr>
          <a:xfrm>
            <a:off x="3029326" y="1713540"/>
            <a:ext cx="2675212"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grpSp>
        <p:nvGrpSpPr>
          <p:cNvPr id="153" name="Group 152"/>
          <p:cNvGrpSpPr/>
          <p:nvPr/>
        </p:nvGrpSpPr>
        <p:grpSpPr>
          <a:xfrm>
            <a:off x="2777875" y="1412218"/>
            <a:ext cx="1483698" cy="1527326"/>
            <a:chOff x="2777875" y="1412218"/>
            <a:chExt cx="1483698" cy="1527326"/>
          </a:xfrm>
        </p:grpSpPr>
        <p:sp>
          <p:nvSpPr>
            <p:cNvPr id="154" name="Rounded Rectangle 12"/>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55" name="TextBox 154"/>
            <p:cNvSpPr txBox="1"/>
            <p:nvPr/>
          </p:nvSpPr>
          <p:spPr>
            <a:xfrm>
              <a:off x="2825969" y="1794022"/>
              <a:ext cx="1387510" cy="899200"/>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Build/CI,</a:t>
              </a:r>
            </a:p>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Integrate,</a:t>
              </a:r>
            </a:p>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Test</a:t>
              </a:r>
            </a:p>
          </p:txBody>
        </p:sp>
        <p:sp>
          <p:nvSpPr>
            <p:cNvPr id="156" name="TextBox 155"/>
            <p:cNvSpPr txBox="1"/>
            <p:nvPr/>
          </p:nvSpPr>
          <p:spPr>
            <a:xfrm>
              <a:off x="3081795" y="1412218"/>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sp>
        <p:nvSpPr>
          <p:cNvPr id="157" name="Right Arrow 5"/>
          <p:cNvSpPr/>
          <p:nvPr/>
        </p:nvSpPr>
        <p:spPr>
          <a:xfrm rot="16200000">
            <a:off x="377902" y="3360505"/>
            <a:ext cx="1914090"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pic>
        <p:nvPicPr>
          <p:cNvPr id="158" name="Picture 157"/>
          <p:cNvPicPr>
            <a:picLocks noChangeAspect="1"/>
          </p:cNvPicPr>
          <p:nvPr/>
        </p:nvPicPr>
        <p:blipFill>
          <a:blip r:embed="rId6">
            <a:duotone>
              <a:prstClr val="black"/>
              <a:schemeClr val="tx2">
                <a:tint val="45000"/>
                <a:satMod val="400000"/>
              </a:schemeClr>
            </a:duotone>
          </a:blip>
          <a:stretch>
            <a:fillRect/>
          </a:stretch>
        </p:blipFill>
        <p:spPr>
          <a:xfrm>
            <a:off x="1080222" y="4804975"/>
            <a:ext cx="599890" cy="625597"/>
          </a:xfrm>
          <a:prstGeom prst="rect">
            <a:avLst/>
          </a:prstGeom>
        </p:spPr>
      </p:pic>
      <p:grpSp>
        <p:nvGrpSpPr>
          <p:cNvPr id="159" name="Group 158"/>
          <p:cNvGrpSpPr/>
          <p:nvPr/>
        </p:nvGrpSpPr>
        <p:grpSpPr>
          <a:xfrm>
            <a:off x="252964" y="4780912"/>
            <a:ext cx="2621099" cy="1786754"/>
            <a:chOff x="252964" y="4780912"/>
            <a:chExt cx="2621099" cy="1786754"/>
          </a:xfrm>
        </p:grpSpPr>
        <p:sp>
          <p:nvSpPr>
            <p:cNvPr id="160" name="Rounded Rectangle 11"/>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grpSp>
          <p:nvGrpSpPr>
            <p:cNvPr id="161" name="Group 160"/>
            <p:cNvGrpSpPr/>
            <p:nvPr/>
          </p:nvGrpSpPr>
          <p:grpSpPr>
            <a:xfrm>
              <a:off x="1756065" y="5902498"/>
              <a:ext cx="658373" cy="378242"/>
              <a:chOff x="2195243" y="5902498"/>
              <a:chExt cx="658373" cy="378242"/>
            </a:xfrm>
          </p:grpSpPr>
          <p:sp>
            <p:nvSpPr>
              <p:cNvPr id="172"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3"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4"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5"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6"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7"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grpSp>
        <p:grpSp>
          <p:nvGrpSpPr>
            <p:cNvPr id="162" name="Group 161"/>
            <p:cNvGrpSpPr/>
            <p:nvPr/>
          </p:nvGrpSpPr>
          <p:grpSpPr>
            <a:xfrm>
              <a:off x="606413" y="5902498"/>
              <a:ext cx="658373" cy="378242"/>
              <a:chOff x="1392286" y="5902498"/>
              <a:chExt cx="658373" cy="378242"/>
            </a:xfrm>
          </p:grpSpPr>
          <p:sp>
            <p:nvSpPr>
              <p:cNvPr id="164"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5"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6"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7"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8"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9"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0"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1"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grpSp>
        <p:sp>
          <p:nvSpPr>
            <p:cNvPr id="163" name="TextBox 162"/>
            <p:cNvSpPr txBox="1"/>
            <p:nvPr/>
          </p:nvSpPr>
          <p:spPr>
            <a:xfrm>
              <a:off x="252964" y="4876684"/>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sp>
        <p:nvSpPr>
          <p:cNvPr id="178" name="Right Arrow 5"/>
          <p:cNvSpPr/>
          <p:nvPr/>
        </p:nvSpPr>
        <p:spPr>
          <a:xfrm>
            <a:off x="5620115" y="1702754"/>
            <a:ext cx="2041084"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79" name="Freeform: Shape 42"/>
          <p:cNvSpPr/>
          <p:nvPr/>
        </p:nvSpPr>
        <p:spPr>
          <a:xfrm rot="16200000">
            <a:off x="6758955" y="2587437"/>
            <a:ext cx="4421694" cy="1202278"/>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ea typeface="+mj-ea"/>
              <a:cs typeface="+mj-cs"/>
            </a:endParaRPr>
          </a:p>
        </p:txBody>
      </p:sp>
      <p:sp>
        <p:nvSpPr>
          <p:cNvPr id="180" name="Bent Arrow 14"/>
          <p:cNvSpPr/>
          <p:nvPr/>
        </p:nvSpPr>
        <p:spPr>
          <a:xfrm rot="10800000">
            <a:off x="2914555" y="2859075"/>
            <a:ext cx="5846899" cy="3122594"/>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81" name="AutoShape 21"/>
          <p:cNvSpPr>
            <a:spLocks noChangeAspect="1" noChangeArrowheads="1" noTextEdit="1"/>
          </p:cNvSpPr>
          <p:nvPr/>
        </p:nvSpPr>
        <p:spPr bwMode="auto">
          <a:xfrm>
            <a:off x="473679" y="5153617"/>
            <a:ext cx="2234594" cy="144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83" name="Rectangle 182"/>
          <p:cNvSpPr/>
          <p:nvPr/>
        </p:nvSpPr>
        <p:spPr>
          <a:xfrm>
            <a:off x="636182" y="3714956"/>
            <a:ext cx="516056"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sysClr val="windowText" lastClr="000000"/>
                </a:solidFill>
                <a:effectLst/>
                <a:uLnTx/>
                <a:uFillTx/>
                <a:latin typeface="+mj-lt"/>
                <a:ea typeface="Segoe UI" panose="020B0502040204020203" pitchFamily="34" charset="0"/>
                <a:cs typeface="Segoe UI" panose="020B0502040204020203" pitchFamily="34" charset="0"/>
              </a:rPr>
              <a:t>Push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sysClr val="windowText" lastClr="000000"/>
                </a:solidFill>
                <a:effectLst/>
                <a:uLnTx/>
                <a:uFillTx/>
                <a:latin typeface="+mj-lt"/>
                <a:ea typeface="Segoe UI" panose="020B0502040204020203" pitchFamily="34" charset="0"/>
                <a:cs typeface="Segoe UI" panose="020B0502040204020203" pitchFamily="34" charset="0"/>
              </a:rPr>
              <a:t>Code</a:t>
            </a:r>
          </a:p>
        </p:txBody>
      </p:sp>
      <p:cxnSp>
        <p:nvCxnSpPr>
          <p:cNvPr id="184" name="Straight Arrow Connector 183"/>
          <p:cNvCxnSpPr>
            <a:cxnSpLocks/>
            <a:stCxn id="214" idx="1"/>
          </p:cNvCxnSpPr>
          <p:nvPr/>
        </p:nvCxnSpPr>
        <p:spPr>
          <a:xfrm flipH="1">
            <a:off x="2977429" y="3885006"/>
            <a:ext cx="2007096" cy="1186253"/>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a:xfrm>
            <a:off x="7572388" y="1387710"/>
            <a:ext cx="1488138" cy="1638004"/>
            <a:chOff x="7572388" y="1387710"/>
            <a:chExt cx="1488138" cy="1638004"/>
          </a:xfrm>
        </p:grpSpPr>
        <p:sp>
          <p:nvSpPr>
            <p:cNvPr id="186" name="Rounded Rectangle 26"/>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87" name="TextBox 186"/>
            <p:cNvSpPr txBox="1"/>
            <p:nvPr/>
          </p:nvSpPr>
          <p:spPr>
            <a:xfrm>
              <a:off x="7572388" y="2437531"/>
              <a:ext cx="1406898" cy="588183"/>
            </a:xfrm>
            <a:prstGeom prst="rect">
              <a:avLst/>
            </a:prstGeom>
          </p:spPr>
          <p:txBody>
            <a:bodyPr vert="horz" wrap="square" lIns="91390" tIns="91390" rIns="91390" bIns="91390" rtlCol="0" anchor="t">
              <a:noAutofit/>
            </a:bodyPr>
            <a:lstStyle/>
            <a:p>
              <a:pPr marL="233205" marR="0" lvl="0" indent="-233205" algn="l"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Production</a:t>
              </a:r>
            </a:p>
            <a:p>
              <a:pPr marL="233205" marR="0" lvl="0" indent="-233205" algn="l"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environments</a:t>
              </a:r>
            </a:p>
          </p:txBody>
        </p:sp>
        <p:sp>
          <p:nvSpPr>
            <p:cNvPr id="188" name="TextBox 187"/>
            <p:cNvSpPr txBox="1"/>
            <p:nvPr/>
          </p:nvSpPr>
          <p:spPr>
            <a:xfrm>
              <a:off x="7632963" y="1680614"/>
              <a:ext cx="1411380" cy="427319"/>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Run, Manage</a:t>
              </a:r>
            </a:p>
          </p:txBody>
        </p:sp>
        <p:sp>
          <p:nvSpPr>
            <p:cNvPr id="189" name="Rectangle 188"/>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pic>
          <p:nvPicPr>
            <p:cNvPr id="190" name="Picture 189"/>
            <p:cNvPicPr>
              <a:picLocks noChangeAspect="1"/>
            </p:cNvPicPr>
            <p:nvPr/>
          </p:nvPicPr>
          <p:blipFill>
            <a:blip r:embed="rId8"/>
            <a:stretch>
              <a:fillRect/>
            </a:stretch>
          </p:blipFill>
          <p:spPr>
            <a:xfrm>
              <a:off x="7769766" y="2080979"/>
              <a:ext cx="392605" cy="338551"/>
            </a:xfrm>
            <a:prstGeom prst="rect">
              <a:avLst/>
            </a:prstGeom>
          </p:spPr>
        </p:pic>
        <p:sp>
          <p:nvSpPr>
            <p:cNvPr id="191" name="TextBox 190"/>
            <p:cNvSpPr txBox="1"/>
            <p:nvPr/>
          </p:nvSpPr>
          <p:spPr>
            <a:xfrm>
              <a:off x="7849949" y="138771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pic>
          <p:nvPicPr>
            <p:cNvPr id="192" name="Picture 191"/>
            <p:cNvPicPr>
              <a:picLocks noChangeAspect="1"/>
            </p:cNvPicPr>
            <p:nvPr/>
          </p:nvPicPr>
          <p:blipFill>
            <a:blip r:embed="rId9"/>
            <a:stretch>
              <a:fillRect/>
            </a:stretch>
          </p:blipFill>
          <p:spPr>
            <a:xfrm>
              <a:off x="8296301" y="2105507"/>
              <a:ext cx="628748" cy="308658"/>
            </a:xfrm>
            <a:prstGeom prst="rect">
              <a:avLst/>
            </a:prstGeom>
          </p:spPr>
        </p:pic>
        <p:cxnSp>
          <p:nvCxnSpPr>
            <p:cNvPr id="193" name="Straight Connector 192"/>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5" name="Rectangle: Rounded Corners 60"/>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grpSp>
      <p:grpSp>
        <p:nvGrpSpPr>
          <p:cNvPr id="196" name="Group 195"/>
          <p:cNvGrpSpPr/>
          <p:nvPr/>
        </p:nvGrpSpPr>
        <p:grpSpPr>
          <a:xfrm>
            <a:off x="4681901" y="4747986"/>
            <a:ext cx="2069421" cy="1612297"/>
            <a:chOff x="4681901" y="4747986"/>
            <a:chExt cx="2069421" cy="1612297"/>
          </a:xfrm>
        </p:grpSpPr>
        <p:pic>
          <p:nvPicPr>
            <p:cNvPr id="197" name="Picture 196"/>
            <p:cNvPicPr>
              <a:picLocks noChangeAspect="1"/>
            </p:cNvPicPr>
            <p:nvPr/>
          </p:nvPicPr>
          <p:blipFill>
            <a:blip r:embed="rId10">
              <a:duotone>
                <a:prstClr val="black"/>
                <a:schemeClr val="accent3">
                  <a:tint val="45000"/>
                  <a:satMod val="400000"/>
                </a:schemeClr>
              </a:duotone>
            </a:blip>
            <a:stretch>
              <a:fillRect/>
            </a:stretch>
          </p:blipFill>
          <p:spPr>
            <a:xfrm>
              <a:off x="4681901" y="4854122"/>
              <a:ext cx="2069421" cy="1506161"/>
            </a:xfrm>
            <a:prstGeom prst="rect">
              <a:avLst/>
            </a:prstGeom>
          </p:spPr>
        </p:pic>
        <p:sp>
          <p:nvSpPr>
            <p:cNvPr id="198" name="Rectangle 197"/>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sp>
          <p:nvSpPr>
            <p:cNvPr id="199" name="TextBox 198"/>
            <p:cNvSpPr txBox="1"/>
            <p:nvPr/>
          </p:nvSpPr>
          <p:spPr>
            <a:xfrm>
              <a:off x="5291402" y="4747986"/>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grpSp>
        <p:nvGrpSpPr>
          <p:cNvPr id="200" name="Group 199"/>
          <p:cNvGrpSpPr/>
          <p:nvPr/>
        </p:nvGrpSpPr>
        <p:grpSpPr>
          <a:xfrm>
            <a:off x="898476" y="5113778"/>
            <a:ext cx="1313988" cy="896502"/>
            <a:chOff x="1883426" y="5104140"/>
            <a:chExt cx="1313988" cy="896502"/>
          </a:xfrm>
        </p:grpSpPr>
        <p:pic>
          <p:nvPicPr>
            <p:cNvPr id="201" name="Picture 200"/>
            <p:cNvPicPr>
              <a:picLocks noChangeAspect="1"/>
            </p:cNvPicPr>
            <p:nvPr/>
          </p:nvPicPr>
          <p:blipFill>
            <a:blip r:embed="rId11"/>
            <a:stretch>
              <a:fillRect/>
            </a:stretch>
          </p:blipFill>
          <p:spPr>
            <a:xfrm>
              <a:off x="2145264" y="5243497"/>
              <a:ext cx="668742" cy="618646"/>
            </a:xfrm>
            <a:prstGeom prst="rect">
              <a:avLst/>
            </a:prstGeom>
          </p:spPr>
        </p:pic>
        <p:sp>
          <p:nvSpPr>
            <p:cNvPr id="202" name="Rectangle 201"/>
            <p:cNvSpPr/>
            <p:nvPr/>
          </p:nvSpPr>
          <p:spPr>
            <a:xfrm>
              <a:off x="1883426" y="5483571"/>
              <a:ext cx="240450"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Code</a:t>
              </a:r>
            </a:p>
          </p:txBody>
        </p:sp>
        <p:sp>
          <p:nvSpPr>
            <p:cNvPr id="203" name="Rectangle 202"/>
            <p:cNvSpPr/>
            <p:nvPr/>
          </p:nvSpPr>
          <p:spPr>
            <a:xfrm>
              <a:off x="2379447" y="5104140"/>
              <a:ext cx="179536"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Run</a:t>
              </a:r>
            </a:p>
          </p:txBody>
        </p:sp>
        <p:sp>
          <p:nvSpPr>
            <p:cNvPr id="204" name="Rectangle 203"/>
            <p:cNvSpPr/>
            <p:nvPr/>
          </p:nvSpPr>
          <p:spPr>
            <a:xfrm>
              <a:off x="2817502" y="5483571"/>
              <a:ext cx="379912"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Validate</a:t>
              </a:r>
            </a:p>
          </p:txBody>
        </p:sp>
        <p:sp>
          <p:nvSpPr>
            <p:cNvPr id="205" name="Rectangle 204"/>
            <p:cNvSpPr/>
            <p:nvPr/>
          </p:nvSpPr>
          <p:spPr>
            <a:xfrm>
              <a:off x="2308915" y="5862143"/>
              <a:ext cx="301365"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Debug</a:t>
              </a:r>
            </a:p>
          </p:txBody>
        </p:sp>
      </p:grpSp>
      <p:grpSp>
        <p:nvGrpSpPr>
          <p:cNvPr id="206" name="Group 205"/>
          <p:cNvGrpSpPr/>
          <p:nvPr/>
        </p:nvGrpSpPr>
        <p:grpSpPr>
          <a:xfrm>
            <a:off x="1369381" y="4802368"/>
            <a:ext cx="1509926" cy="895613"/>
            <a:chOff x="1369381" y="4802368"/>
            <a:chExt cx="1509926" cy="895613"/>
          </a:xfrm>
        </p:grpSpPr>
        <p:pic>
          <p:nvPicPr>
            <p:cNvPr id="207"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_x0020_6" descr="image016"/>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0"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9032" y="2499978"/>
            <a:ext cx="598998" cy="399332"/>
          </a:xfrm>
          <a:prstGeom prst="rect">
            <a:avLst/>
          </a:prstGeom>
          <a:noFill/>
          <a:extLst>
            <a:ext uri="{909E8E84-426E-40DD-AFC4-6F175D3DCCD1}">
              <a14:hiddenFill xmlns:a14="http://schemas.microsoft.com/office/drawing/2010/main">
                <a:solidFill>
                  <a:srgbClr val="FFFFFF"/>
                </a:solidFill>
              </a14:hiddenFill>
            </a:ext>
          </a:extLst>
        </p:spPr>
      </p:pic>
      <p:grpSp>
        <p:nvGrpSpPr>
          <p:cNvPr id="211" name="Group 210"/>
          <p:cNvGrpSpPr/>
          <p:nvPr/>
        </p:nvGrpSpPr>
        <p:grpSpPr>
          <a:xfrm>
            <a:off x="4974763" y="1387710"/>
            <a:ext cx="1483698" cy="1551834"/>
            <a:chOff x="4974763" y="1387710"/>
            <a:chExt cx="1483698" cy="1551834"/>
          </a:xfrm>
        </p:grpSpPr>
        <p:sp>
          <p:nvSpPr>
            <p:cNvPr id="212" name="Rounded Rectangle 12"/>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13" name="TextBox 212"/>
            <p:cNvSpPr txBox="1"/>
            <p:nvPr/>
          </p:nvSpPr>
          <p:spPr>
            <a:xfrm>
              <a:off x="5150687" y="1935424"/>
              <a:ext cx="1240480" cy="310392"/>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CD, Deploy</a:t>
              </a:r>
            </a:p>
          </p:txBody>
        </p:sp>
        <p:sp>
          <p:nvSpPr>
            <p:cNvPr id="214" name="TextBox 213"/>
            <p:cNvSpPr txBox="1"/>
            <p:nvPr/>
          </p:nvSpPr>
          <p:spPr>
            <a:xfrm>
              <a:off x="5223238" y="138771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cxnSp>
        <p:nvCxnSpPr>
          <p:cNvPr id="215" name="Straight Arrow Connector 214"/>
          <p:cNvCxnSpPr>
            <a:cxnSpLocks/>
          </p:cNvCxnSpPr>
          <p:nvPr/>
        </p:nvCxnSpPr>
        <p:spPr>
          <a:xfrm flipV="1">
            <a:off x="6462901" y="2869658"/>
            <a:ext cx="1167160" cy="572509"/>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216"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302" y="2499978"/>
            <a:ext cx="598998" cy="399332"/>
          </a:xfrm>
          <a:prstGeom prst="rect">
            <a:avLst/>
          </a:prstGeom>
          <a:noFill/>
          <a:extLst>
            <a:ext uri="{909E8E84-426E-40DD-AFC4-6F175D3DCCD1}">
              <a14:hiddenFill xmlns:a14="http://schemas.microsoft.com/office/drawing/2010/main">
                <a:solidFill>
                  <a:srgbClr val="FFFFFF"/>
                </a:solidFill>
              </a14:hiddenFill>
            </a:ext>
          </a:extLst>
        </p:spPr>
      </p:pic>
      <p:sp>
        <p:nvSpPr>
          <p:cNvPr id="217" name="Rectangle 216"/>
          <p:cNvSpPr/>
          <p:nvPr/>
        </p:nvSpPr>
        <p:spPr>
          <a:xfrm>
            <a:off x="4381894" y="1449630"/>
            <a:ext cx="533400" cy="1449680"/>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218" name="Rectangle 217"/>
          <p:cNvSpPr/>
          <p:nvPr/>
        </p:nvSpPr>
        <p:spPr>
          <a:xfrm>
            <a:off x="1779210" y="1037548"/>
            <a:ext cx="4238318" cy="459819"/>
          </a:xfrm>
          <a:prstGeom prst="rect">
            <a:avLst/>
          </a:prstGeom>
        </p:spPr>
        <p:txBody>
          <a:bodyPr wrap="square">
            <a:spAutoFit/>
          </a:bodyPr>
          <a:lstStyle/>
          <a:p>
            <a:pPr marL="0" marR="0" lvl="0" indent="0" algn="l" defTabSz="1218791" rtl="0" eaLnBrk="1" fontAlgn="auto" latinLnBrk="0" hangingPunct="0">
              <a:lnSpc>
                <a:spcPct val="100000"/>
              </a:lnSpc>
              <a:spcBef>
                <a:spcPts val="0"/>
              </a:spcBef>
              <a:spcAft>
                <a:spcPts val="0"/>
              </a:spcAft>
              <a:buClrTx/>
              <a:buSzTx/>
              <a:buFontTx/>
              <a:buNone/>
              <a:tabLst/>
              <a:defRPr/>
            </a:pPr>
            <a:r>
              <a:rPr kumimoji="0" lang="en-US" sz="2400" u="none" strike="noStrike" kern="0" cap="none" spc="0" normalizeH="0" baseline="0" noProof="0" dirty="0">
                <a:ln>
                  <a:noFill/>
                </a:ln>
                <a:solidFill>
                  <a:srgbClr val="68217A"/>
                </a:solidFill>
                <a:effectLst/>
                <a:uLnTx/>
                <a:uFillTx/>
                <a:latin typeface="+mj-lt"/>
                <a:ea typeface="+mn-ea"/>
                <a:cs typeface="Calibri"/>
                <a:sym typeface="Calibri"/>
              </a:rPr>
              <a:t>Azure DevOps</a:t>
            </a:r>
          </a:p>
        </p:txBody>
      </p:sp>
      <p:grpSp>
        <p:nvGrpSpPr>
          <p:cNvPr id="219" name="Group 218"/>
          <p:cNvGrpSpPr/>
          <p:nvPr/>
        </p:nvGrpSpPr>
        <p:grpSpPr>
          <a:xfrm>
            <a:off x="608671" y="1428750"/>
            <a:ext cx="1483698" cy="1510794"/>
            <a:chOff x="608671" y="1428750"/>
            <a:chExt cx="1483698" cy="1510794"/>
          </a:xfrm>
        </p:grpSpPr>
        <p:sp>
          <p:nvSpPr>
            <p:cNvPr id="220" name="Rounded Rectangle 11"/>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21" name="TextBox 220"/>
            <p:cNvSpPr txBox="1"/>
            <p:nvPr/>
          </p:nvSpPr>
          <p:spPr>
            <a:xfrm>
              <a:off x="659206" y="1806524"/>
              <a:ext cx="1375377" cy="876125"/>
            </a:xfrm>
            <a:prstGeom prst="rect">
              <a:avLst/>
            </a:prstGeom>
          </p:spPr>
          <p:txBody>
            <a:bodyPr vert="horz" wrap="square" lIns="91390" tIns="91390" rIns="91390" bIns="91390" rtlCol="0" anchor="t">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Source Code Control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(SCC)</a:t>
              </a:r>
            </a:p>
          </p:txBody>
        </p:sp>
        <p:sp>
          <p:nvSpPr>
            <p:cNvPr id="222" name="TextBox 221"/>
            <p:cNvSpPr txBox="1"/>
            <p:nvPr/>
          </p:nvSpPr>
          <p:spPr>
            <a:xfrm>
              <a:off x="889041" y="142875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pic>
          <p:nvPicPr>
            <p:cNvPr id="223" name="Picture 222"/>
            <p:cNvPicPr>
              <a:picLocks noChangeAspect="1"/>
            </p:cNvPicPr>
            <p:nvPr/>
          </p:nvPicPr>
          <p:blipFill>
            <a:blip r:embed="rId15"/>
            <a:stretch>
              <a:fillRect/>
            </a:stretch>
          </p:blipFill>
          <p:spPr>
            <a:xfrm>
              <a:off x="1671050" y="2532908"/>
              <a:ext cx="360364" cy="358071"/>
            </a:xfrm>
            <a:prstGeom prst="rect">
              <a:avLst/>
            </a:prstGeom>
          </p:spPr>
        </p:pic>
      </p:grpSp>
      <p:grpSp>
        <p:nvGrpSpPr>
          <p:cNvPr id="224" name="Group 223"/>
          <p:cNvGrpSpPr/>
          <p:nvPr/>
        </p:nvGrpSpPr>
        <p:grpSpPr>
          <a:xfrm>
            <a:off x="4935788" y="3124454"/>
            <a:ext cx="1560868" cy="1478514"/>
            <a:chOff x="4863724" y="3106743"/>
            <a:chExt cx="1560868" cy="1478514"/>
          </a:xfrm>
        </p:grpSpPr>
        <p:sp>
          <p:nvSpPr>
            <p:cNvPr id="225" name="Rounded Rectangle 12"/>
            <p:cNvSpPr/>
            <p:nvPr/>
          </p:nvSpPr>
          <p:spPr>
            <a:xfrm>
              <a:off x="4863724" y="3106743"/>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26" name="Rectangle 225"/>
            <p:cNvSpPr/>
            <p:nvPr/>
          </p:nvSpPr>
          <p:spPr>
            <a:xfrm>
              <a:off x="5459227" y="3546106"/>
              <a:ext cx="96536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Container Registry</a:t>
              </a:r>
            </a:p>
          </p:txBody>
        </p:sp>
      </p:grpSp>
      <p:pic>
        <p:nvPicPr>
          <p:cNvPr id="227" name="Picture 226"/>
          <p:cNvPicPr>
            <a:picLocks noChangeAspect="1"/>
          </p:cNvPicPr>
          <p:nvPr/>
        </p:nvPicPr>
        <p:blipFill>
          <a:blip r:embed="rId16"/>
          <a:stretch>
            <a:fillRect/>
          </a:stretch>
        </p:blipFill>
        <p:spPr>
          <a:xfrm>
            <a:off x="5083276" y="3670587"/>
            <a:ext cx="565903" cy="565903"/>
          </a:xfrm>
          <a:prstGeom prst="rect">
            <a:avLst/>
          </a:prstGeom>
        </p:spPr>
      </p:pic>
      <p:pic>
        <p:nvPicPr>
          <p:cNvPr id="228"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663976"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2851527"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10" descr="https://wiki.jenkins-ci.org/download/attachments/2916393/logo-title.png?version=1&amp;modificationDate=1302753947000"/>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63487" y="2496747"/>
            <a:ext cx="349426" cy="404286"/>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5039078" y="1505210"/>
            <a:ext cx="293484" cy="273126"/>
          </a:xfrm>
          <a:prstGeom prst="rect">
            <a:avLst/>
          </a:prstGeom>
          <a:noFill/>
          <a:extLst>
            <a:ext uri="{909E8E84-426E-40DD-AFC4-6F175D3DCCD1}">
              <a14:hiddenFill xmlns:a14="http://schemas.microsoft.com/office/drawing/2010/main">
                <a:solidFill>
                  <a:srgbClr val="FFFFFF"/>
                </a:solidFill>
              </a14:hiddenFill>
            </a:ext>
          </a:extLst>
        </p:spPr>
      </p:pic>
      <p:sp>
        <p:nvSpPr>
          <p:cNvPr id="232" name="Rectangle 231"/>
          <p:cNvSpPr/>
          <p:nvPr/>
        </p:nvSpPr>
        <p:spPr>
          <a:xfrm>
            <a:off x="5526483" y="3406687"/>
            <a:ext cx="96536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Azure</a:t>
            </a:r>
          </a:p>
        </p:txBody>
      </p:sp>
      <p:pic>
        <p:nvPicPr>
          <p:cNvPr id="233"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359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8"/>
                                        </p:tgtEl>
                                        <p:attrNameLst>
                                          <p:attrName>style.visibility</p:attrName>
                                        </p:attrNameLst>
                                      </p:cBhvr>
                                      <p:to>
                                        <p:strVal val="visible"/>
                                      </p:to>
                                    </p:set>
                                    <p:animEffect transition="in" filter="fade">
                                      <p:cBhvr>
                                        <p:cTn id="11" dur="500"/>
                                        <p:tgtEl>
                                          <p:spTgt spid="2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fade">
                                      <p:cBhvr>
                                        <p:cTn id="15" dur="500"/>
                                        <p:tgtEl>
                                          <p:spTgt spid="2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500"/>
                                        <p:tgtEl>
                                          <p:spTgt spid="2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1"/>
                                        </p:tgtEl>
                                        <p:attrNameLst>
                                          <p:attrName>style.visibility</p:attrName>
                                        </p:attrNameLst>
                                      </p:cBhvr>
                                      <p:to>
                                        <p:strVal val="visible"/>
                                      </p:to>
                                    </p:set>
                                    <p:animEffect transition="in" filter="fade">
                                      <p:cBhvr>
                                        <p:cTn id="23" dur="500"/>
                                        <p:tgtEl>
                                          <p:spTgt spid="23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fade">
                                      <p:cBhvr>
                                        <p:cTn id="27" dur="500"/>
                                        <p:tgtEl>
                                          <p:spTgt spid="23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par>
                                <p:cTn id="32" presetID="10" presetClass="entr" presetSubtype="0" fill="hold" nodeType="withEffect">
                                  <p:stCondLst>
                                    <p:cond delay="0"/>
                                  </p:stCondLst>
                                  <p:childTnLst>
                                    <p:set>
                                      <p:cBhvr>
                                        <p:cTn id="33" dur="1" fill="hold">
                                          <p:stCondLst>
                                            <p:cond delay="0"/>
                                          </p:stCondLst>
                                        </p:cTn>
                                        <p:tgtEl>
                                          <p:spTgt spid="140"/>
                                        </p:tgtEl>
                                        <p:attrNameLst>
                                          <p:attrName>style.visibility</p:attrName>
                                        </p:attrNameLst>
                                      </p:cBhvr>
                                      <p:to>
                                        <p:strVal val="visible"/>
                                      </p:to>
                                    </p:set>
                                    <p:animEffect transition="in" filter="fade">
                                      <p:cBhvr>
                                        <p:cTn id="34" dur="500"/>
                                        <p:tgtEl>
                                          <p:spTgt spid="140"/>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41"/>
                                        </p:tgtEl>
                                        <p:attrNameLst>
                                          <p:attrName>style.visibility</p:attrName>
                                        </p:attrNameLst>
                                      </p:cBhvr>
                                      <p:to>
                                        <p:strVal val="visible"/>
                                      </p:to>
                                    </p:set>
                                    <p:animEffect transition="in" filter="fade">
                                      <p:cBhvr>
                                        <p:cTn id="38" dur="500"/>
                                        <p:tgtEl>
                                          <p:spTgt spid="14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animEffect transition="in" filter="fade">
                                      <p:cBhvr>
                                        <p:cTn id="41" dur="500"/>
                                        <p:tgtEl>
                                          <p:spTgt spid="1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fade">
                                      <p:cBhvr>
                                        <p:cTn id="44" dur="500"/>
                                        <p:tgtEl>
                                          <p:spTgt spid="137"/>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142"/>
                                        </p:tgtEl>
                                        <p:attrNameLst>
                                          <p:attrName>style.visibility</p:attrName>
                                        </p:attrNameLst>
                                      </p:cBhvr>
                                      <p:to>
                                        <p:strVal val="visible"/>
                                      </p:to>
                                    </p:set>
                                    <p:animEffect transition="in" filter="fade">
                                      <p:cBhvr>
                                        <p:cTn id="48" dur="500"/>
                                        <p:tgtEl>
                                          <p:spTgt spid="14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8"/>
                                        </p:tgtEl>
                                        <p:attrNameLst>
                                          <p:attrName>style.visibility</p:attrName>
                                        </p:attrNameLst>
                                      </p:cBhvr>
                                      <p:to>
                                        <p:strVal val="visible"/>
                                      </p:to>
                                    </p:set>
                                    <p:animEffect transition="in" filter="fade">
                                      <p:cBhvr>
                                        <p:cTn id="51" dur="500"/>
                                        <p:tgtEl>
                                          <p:spTgt spid="1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9"/>
                                        </p:tgtEl>
                                        <p:attrNameLst>
                                          <p:attrName>style.visibility</p:attrName>
                                        </p:attrNameLst>
                                      </p:cBhvr>
                                      <p:to>
                                        <p:strVal val="visible"/>
                                      </p:to>
                                    </p:set>
                                    <p:animEffect transition="in" filter="fade">
                                      <p:cBhvr>
                                        <p:cTn id="54"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138" grpId="0" animBg="1"/>
      <p:bldP spid="139" grpId="0" animBg="1"/>
      <p:bldP spid="2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40061" y="236860"/>
            <a:ext cx="11507442" cy="989769"/>
          </a:xfrm>
        </p:spPr>
        <p:txBody>
          <a:bodyPr/>
          <a:lstStyle/>
          <a:p>
            <a:r>
              <a:rPr lang="en-US" dirty="0">
                <a:solidFill>
                  <a:schemeClr val="accent3"/>
                </a:solidFill>
              </a:rPr>
              <a:t>Containerized Workflow Pipeline With AKS/SF</a:t>
            </a:r>
            <a:endParaRPr lang="en-US" dirty="0"/>
          </a:p>
        </p:txBody>
      </p:sp>
      <p:sp>
        <p:nvSpPr>
          <p:cNvPr id="128" name="Rectangle 127"/>
          <p:cNvSpPr/>
          <p:nvPr/>
        </p:nvSpPr>
        <p:spPr>
          <a:xfrm>
            <a:off x="9540617" y="9777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29" name="Rectangle 128"/>
          <p:cNvSpPr/>
          <p:nvPr/>
        </p:nvSpPr>
        <p:spPr>
          <a:xfrm>
            <a:off x="9540617" y="161086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0" name="Rectangle 129"/>
          <p:cNvSpPr/>
          <p:nvPr/>
        </p:nvSpPr>
        <p:spPr>
          <a:xfrm>
            <a:off x="9565999" y="2244009"/>
            <a:ext cx="2538168"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1" name="Rectangle 130"/>
          <p:cNvSpPr/>
          <p:nvPr/>
        </p:nvSpPr>
        <p:spPr>
          <a:xfrm>
            <a:off x="9540617" y="287714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2" name="Rectangle 131"/>
          <p:cNvSpPr/>
          <p:nvPr/>
        </p:nvSpPr>
        <p:spPr>
          <a:xfrm>
            <a:off x="9540617" y="351028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3" name="Rectangle 132"/>
          <p:cNvSpPr/>
          <p:nvPr/>
        </p:nvSpPr>
        <p:spPr>
          <a:xfrm>
            <a:off x="9540617" y="4776567"/>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4" name="Rectangle 133"/>
          <p:cNvSpPr/>
          <p:nvPr/>
        </p:nvSpPr>
        <p:spPr>
          <a:xfrm>
            <a:off x="9540617" y="41434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sp>
        <p:nvSpPr>
          <p:cNvPr id="135" name="Rectangle 134"/>
          <p:cNvSpPr/>
          <p:nvPr/>
        </p:nvSpPr>
        <p:spPr>
          <a:xfrm>
            <a:off x="9540617" y="97772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lvl="0" algn="ctr" defTabSz="896386">
              <a:defRPr/>
            </a:pPr>
            <a:r>
              <a:rPr lang="en-US" sz="1600" kern="0" dirty="0">
                <a:solidFill>
                  <a:prstClr val="white"/>
                </a:solidFill>
              </a:rPr>
              <a:t>Azure Kubernetes Service</a:t>
            </a:r>
            <a:endParaRPr kumimoji="0" lang="en-US" sz="1600" u="none" strike="noStrike" kern="0" cap="none" spc="0" normalizeH="0" baseline="0" noProof="0" dirty="0">
              <a:ln>
                <a:noFill/>
              </a:ln>
              <a:solidFill>
                <a:prstClr val="white"/>
              </a:solidFill>
              <a:effectLst/>
              <a:uLnTx/>
              <a:uFillTx/>
              <a:latin typeface="+mj-lt"/>
              <a:ea typeface="+mn-ea"/>
              <a:cs typeface="+mn-cs"/>
            </a:endParaRPr>
          </a:p>
        </p:txBody>
      </p:sp>
      <p:sp>
        <p:nvSpPr>
          <p:cNvPr id="136" name="Rectangle 135"/>
          <p:cNvSpPr/>
          <p:nvPr/>
        </p:nvSpPr>
        <p:spPr>
          <a:xfrm>
            <a:off x="9540617" y="161086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lang="en-US" sz="1600" kern="0" dirty="0">
                <a:solidFill>
                  <a:prstClr val="white"/>
                </a:solidFill>
              </a:rPr>
              <a:t>Service Fabric</a:t>
            </a:r>
          </a:p>
        </p:txBody>
      </p:sp>
      <p:sp>
        <p:nvSpPr>
          <p:cNvPr id="137" name="Rectangle 136"/>
          <p:cNvSpPr/>
          <p:nvPr/>
        </p:nvSpPr>
        <p:spPr>
          <a:xfrm>
            <a:off x="9565999" y="2244009"/>
            <a:ext cx="2538168"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App Services</a:t>
            </a:r>
          </a:p>
        </p:txBody>
      </p:sp>
      <p:sp>
        <p:nvSpPr>
          <p:cNvPr id="138" name="Rectangle 137"/>
          <p:cNvSpPr/>
          <p:nvPr/>
        </p:nvSpPr>
        <p:spPr>
          <a:xfrm>
            <a:off x="9540617" y="287714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Future Services</a:t>
            </a:r>
          </a:p>
        </p:txBody>
      </p:sp>
      <p:sp>
        <p:nvSpPr>
          <p:cNvPr id="139" name="Rectangle 138"/>
          <p:cNvSpPr/>
          <p:nvPr/>
        </p:nvSpPr>
        <p:spPr>
          <a:xfrm>
            <a:off x="9540617" y="3510289"/>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mn-ea"/>
                <a:cs typeface="+mn-cs"/>
              </a:rPr>
              <a:t>…</a:t>
            </a:r>
          </a:p>
        </p:txBody>
      </p:sp>
      <p:pic>
        <p:nvPicPr>
          <p:cNvPr id="140" name="Picture 139"/>
          <p:cNvPicPr>
            <a:picLocks noChangeAspect="1"/>
          </p:cNvPicPr>
          <p:nvPr/>
        </p:nvPicPr>
        <p:blipFill>
          <a:blip r:embed="rId3"/>
          <a:stretch>
            <a:fillRect/>
          </a:stretch>
        </p:blipFill>
        <p:spPr>
          <a:xfrm>
            <a:off x="9601998" y="1023366"/>
            <a:ext cx="650738" cy="495720"/>
          </a:xfrm>
          <a:prstGeom prst="rect">
            <a:avLst/>
          </a:prstGeom>
        </p:spPr>
      </p:pic>
      <p:pic>
        <p:nvPicPr>
          <p:cNvPr id="141" name="Picture 140"/>
          <p:cNvPicPr>
            <a:picLocks noChangeAspect="1"/>
          </p:cNvPicPr>
          <p:nvPr/>
        </p:nvPicPr>
        <p:blipFill>
          <a:blip r:embed="rId4"/>
          <a:stretch>
            <a:fillRect/>
          </a:stretch>
        </p:blipFill>
        <p:spPr>
          <a:xfrm>
            <a:off x="9679698" y="1673666"/>
            <a:ext cx="495338" cy="495720"/>
          </a:xfrm>
          <a:prstGeom prst="rect">
            <a:avLst/>
          </a:prstGeom>
        </p:spPr>
      </p:pic>
      <p:pic>
        <p:nvPicPr>
          <p:cNvPr id="142" name="Picture 141"/>
          <p:cNvPicPr>
            <a:picLocks noChangeAspect="1"/>
          </p:cNvPicPr>
          <p:nvPr/>
        </p:nvPicPr>
        <p:blipFill>
          <a:blip r:embed="rId5"/>
          <a:stretch>
            <a:fillRect/>
          </a:stretch>
        </p:blipFill>
        <p:spPr>
          <a:xfrm>
            <a:off x="9679699" y="2318658"/>
            <a:ext cx="495337" cy="495720"/>
          </a:xfrm>
          <a:prstGeom prst="rect">
            <a:avLst/>
          </a:prstGeom>
        </p:spPr>
      </p:pic>
      <p:sp>
        <p:nvSpPr>
          <p:cNvPr id="143" name="Right Arrow 5"/>
          <p:cNvSpPr/>
          <p:nvPr/>
        </p:nvSpPr>
        <p:spPr>
          <a:xfrm>
            <a:off x="883597" y="1713540"/>
            <a:ext cx="2675212"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pic>
        <p:nvPicPr>
          <p:cNvPr id="144" name="Picture 143"/>
          <p:cNvPicPr>
            <a:picLocks noChangeAspect="1"/>
          </p:cNvPicPr>
          <p:nvPr/>
        </p:nvPicPr>
        <p:blipFill>
          <a:blip r:embed="rId6">
            <a:duotone>
              <a:prstClr val="black"/>
              <a:schemeClr val="tx2">
                <a:tint val="45000"/>
                <a:satMod val="400000"/>
              </a:schemeClr>
            </a:duotone>
          </a:blip>
          <a:stretch>
            <a:fillRect/>
          </a:stretch>
        </p:blipFill>
        <p:spPr>
          <a:xfrm>
            <a:off x="1484104" y="1831154"/>
            <a:ext cx="599890" cy="625597"/>
          </a:xfrm>
          <a:prstGeom prst="rect">
            <a:avLst/>
          </a:prstGeom>
        </p:spPr>
      </p:pic>
      <p:cxnSp>
        <p:nvCxnSpPr>
          <p:cNvPr id="145" name="Straight Arrow Connector 144"/>
          <p:cNvCxnSpPr>
            <a:cxnSpLocks/>
          </p:cNvCxnSpPr>
          <p:nvPr/>
        </p:nvCxnSpPr>
        <p:spPr>
          <a:xfrm>
            <a:off x="4207957" y="2848274"/>
            <a:ext cx="787110" cy="669973"/>
          </a:xfrm>
          <a:prstGeom prst="straightConnector1">
            <a:avLst/>
          </a:prstGeom>
          <a:ln w="76200">
            <a:solidFill>
              <a:srgbClr val="89CB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3682670" y="2575943"/>
            <a:ext cx="532409" cy="311380"/>
            <a:chOff x="4227749" y="3121751"/>
            <a:chExt cx="532409" cy="311380"/>
          </a:xfrm>
        </p:grpSpPr>
        <p:grpSp>
          <p:nvGrpSpPr>
            <p:cNvPr id="147" name="Group 146"/>
            <p:cNvGrpSpPr>
              <a:grpSpLocks noChangeAspect="1"/>
            </p:cNvGrpSpPr>
            <p:nvPr/>
          </p:nvGrpSpPr>
          <p:grpSpPr>
            <a:xfrm>
              <a:off x="4227749" y="3180454"/>
              <a:ext cx="450741" cy="252677"/>
              <a:chOff x="3523102" y="1791568"/>
              <a:chExt cx="6746733" cy="3782104"/>
            </a:xfrm>
            <a:solidFill>
              <a:srgbClr val="002060"/>
            </a:solidFill>
          </p:grpSpPr>
          <p:sp>
            <p:nvSpPr>
              <p:cNvPr id="149" name="Rectangle 1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sp>
            <p:nvSpPr>
              <p:cNvPr id="150"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sp>
            <p:nvSpPr>
              <p:cNvPr id="151"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65" u="none" strike="noStrike" kern="0" cap="none" spc="0" normalizeH="0" baseline="0" noProof="0">
                  <a:ln>
                    <a:noFill/>
                  </a:ln>
                  <a:solidFill>
                    <a:sysClr val="windowText" lastClr="000000"/>
                  </a:solidFill>
                  <a:effectLst/>
                  <a:uLnTx/>
                  <a:uFillTx/>
                  <a:latin typeface="+mj-lt"/>
                  <a:ea typeface="+mn-ea"/>
                  <a:cs typeface="+mn-cs"/>
                </a:endParaRPr>
              </a:p>
            </p:txBody>
          </p:sp>
        </p:grpSp>
        <p:pic>
          <p:nvPicPr>
            <p:cNvPr id="148" name="Picture 147"/>
            <p:cNvPicPr>
              <a:picLocks noChangeAspect="1"/>
            </p:cNvPicPr>
            <p:nvPr/>
          </p:nvPicPr>
          <p:blipFill>
            <a:blip r:embed="rId7"/>
            <a:stretch>
              <a:fillRect/>
            </a:stretch>
          </p:blipFill>
          <p:spPr>
            <a:xfrm>
              <a:off x="4271287" y="3121751"/>
              <a:ext cx="488871" cy="273622"/>
            </a:xfrm>
            <a:prstGeom prst="rect">
              <a:avLst/>
            </a:prstGeom>
          </p:spPr>
        </p:pic>
      </p:grpSp>
      <p:sp>
        <p:nvSpPr>
          <p:cNvPr id="152" name="Right Arrow 5"/>
          <p:cNvSpPr/>
          <p:nvPr/>
        </p:nvSpPr>
        <p:spPr>
          <a:xfrm>
            <a:off x="3029326" y="1713540"/>
            <a:ext cx="2675212"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grpSp>
        <p:nvGrpSpPr>
          <p:cNvPr id="153" name="Group 152"/>
          <p:cNvGrpSpPr/>
          <p:nvPr/>
        </p:nvGrpSpPr>
        <p:grpSpPr>
          <a:xfrm>
            <a:off x="2777875" y="1412218"/>
            <a:ext cx="1483698" cy="1527326"/>
            <a:chOff x="2777875" y="1412218"/>
            <a:chExt cx="1483698" cy="1527326"/>
          </a:xfrm>
        </p:grpSpPr>
        <p:sp>
          <p:nvSpPr>
            <p:cNvPr id="154" name="Rounded Rectangle 12"/>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55" name="TextBox 154"/>
            <p:cNvSpPr txBox="1"/>
            <p:nvPr/>
          </p:nvSpPr>
          <p:spPr>
            <a:xfrm>
              <a:off x="2825969" y="1794022"/>
              <a:ext cx="1387510" cy="899200"/>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Build/CI,</a:t>
              </a:r>
            </a:p>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Integrate,</a:t>
              </a:r>
            </a:p>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Test</a:t>
              </a:r>
            </a:p>
          </p:txBody>
        </p:sp>
        <p:sp>
          <p:nvSpPr>
            <p:cNvPr id="156" name="TextBox 155"/>
            <p:cNvSpPr txBox="1"/>
            <p:nvPr/>
          </p:nvSpPr>
          <p:spPr>
            <a:xfrm>
              <a:off x="3081795" y="1412218"/>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sp>
        <p:nvSpPr>
          <p:cNvPr id="157" name="Right Arrow 5"/>
          <p:cNvSpPr/>
          <p:nvPr/>
        </p:nvSpPr>
        <p:spPr>
          <a:xfrm rot="16200000">
            <a:off x="377902" y="3360505"/>
            <a:ext cx="1914090"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pic>
        <p:nvPicPr>
          <p:cNvPr id="158" name="Picture 157"/>
          <p:cNvPicPr>
            <a:picLocks noChangeAspect="1"/>
          </p:cNvPicPr>
          <p:nvPr/>
        </p:nvPicPr>
        <p:blipFill>
          <a:blip r:embed="rId6">
            <a:duotone>
              <a:prstClr val="black"/>
              <a:schemeClr val="tx2">
                <a:tint val="45000"/>
                <a:satMod val="400000"/>
              </a:schemeClr>
            </a:duotone>
          </a:blip>
          <a:stretch>
            <a:fillRect/>
          </a:stretch>
        </p:blipFill>
        <p:spPr>
          <a:xfrm>
            <a:off x="1080222" y="4804975"/>
            <a:ext cx="599890" cy="625597"/>
          </a:xfrm>
          <a:prstGeom prst="rect">
            <a:avLst/>
          </a:prstGeom>
        </p:spPr>
      </p:pic>
      <p:grpSp>
        <p:nvGrpSpPr>
          <p:cNvPr id="159" name="Group 158"/>
          <p:cNvGrpSpPr/>
          <p:nvPr/>
        </p:nvGrpSpPr>
        <p:grpSpPr>
          <a:xfrm>
            <a:off x="252964" y="4780912"/>
            <a:ext cx="2621099" cy="1786754"/>
            <a:chOff x="252964" y="4780912"/>
            <a:chExt cx="2621099" cy="1786754"/>
          </a:xfrm>
        </p:grpSpPr>
        <p:sp>
          <p:nvSpPr>
            <p:cNvPr id="160" name="Rounded Rectangle 11"/>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grpSp>
          <p:nvGrpSpPr>
            <p:cNvPr id="161" name="Group 160"/>
            <p:cNvGrpSpPr/>
            <p:nvPr/>
          </p:nvGrpSpPr>
          <p:grpSpPr>
            <a:xfrm>
              <a:off x="1756065" y="5902498"/>
              <a:ext cx="658373" cy="378242"/>
              <a:chOff x="2195243" y="5902498"/>
              <a:chExt cx="658373" cy="378242"/>
            </a:xfrm>
          </p:grpSpPr>
          <p:sp>
            <p:nvSpPr>
              <p:cNvPr id="172"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3"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4"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5"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6"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7"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grpSp>
        <p:grpSp>
          <p:nvGrpSpPr>
            <p:cNvPr id="162" name="Group 161"/>
            <p:cNvGrpSpPr/>
            <p:nvPr/>
          </p:nvGrpSpPr>
          <p:grpSpPr>
            <a:xfrm>
              <a:off x="606413" y="5902498"/>
              <a:ext cx="658373" cy="378242"/>
              <a:chOff x="1392286" y="5902498"/>
              <a:chExt cx="658373" cy="378242"/>
            </a:xfrm>
          </p:grpSpPr>
          <p:sp>
            <p:nvSpPr>
              <p:cNvPr id="164"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5"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6"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7"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8"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69"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0"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71"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grpSp>
        <p:sp>
          <p:nvSpPr>
            <p:cNvPr id="163" name="TextBox 162"/>
            <p:cNvSpPr txBox="1"/>
            <p:nvPr/>
          </p:nvSpPr>
          <p:spPr>
            <a:xfrm>
              <a:off x="252964" y="4876684"/>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sp>
        <p:nvSpPr>
          <p:cNvPr id="178" name="Right Arrow 5"/>
          <p:cNvSpPr/>
          <p:nvPr/>
        </p:nvSpPr>
        <p:spPr>
          <a:xfrm>
            <a:off x="5620115" y="1702754"/>
            <a:ext cx="2041084"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79" name="Freeform: Shape 42"/>
          <p:cNvSpPr/>
          <p:nvPr/>
        </p:nvSpPr>
        <p:spPr>
          <a:xfrm rot="16200000">
            <a:off x="6758955" y="2587437"/>
            <a:ext cx="4421694" cy="1202278"/>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ea typeface="+mj-ea"/>
              <a:cs typeface="+mj-cs"/>
            </a:endParaRPr>
          </a:p>
        </p:txBody>
      </p:sp>
      <p:sp>
        <p:nvSpPr>
          <p:cNvPr id="180" name="Bent Arrow 14"/>
          <p:cNvSpPr/>
          <p:nvPr/>
        </p:nvSpPr>
        <p:spPr>
          <a:xfrm rot="10800000">
            <a:off x="2914555" y="2859075"/>
            <a:ext cx="5846899" cy="3122594"/>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81" name="AutoShape 21"/>
          <p:cNvSpPr>
            <a:spLocks noChangeAspect="1" noChangeArrowheads="1" noTextEdit="1"/>
          </p:cNvSpPr>
          <p:nvPr/>
        </p:nvSpPr>
        <p:spPr bwMode="auto">
          <a:xfrm>
            <a:off x="473679" y="5153617"/>
            <a:ext cx="2234594" cy="144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sp>
        <p:nvSpPr>
          <p:cNvPr id="183" name="Rectangle 182"/>
          <p:cNvSpPr/>
          <p:nvPr/>
        </p:nvSpPr>
        <p:spPr>
          <a:xfrm>
            <a:off x="636182" y="3714956"/>
            <a:ext cx="516056"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sysClr val="windowText" lastClr="000000"/>
                </a:solidFill>
                <a:effectLst/>
                <a:uLnTx/>
                <a:uFillTx/>
                <a:latin typeface="+mj-lt"/>
                <a:ea typeface="Segoe UI" panose="020B0502040204020203" pitchFamily="34" charset="0"/>
                <a:cs typeface="Segoe UI" panose="020B0502040204020203" pitchFamily="34" charset="0"/>
              </a:rPr>
              <a:t>Push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sysClr val="windowText" lastClr="000000"/>
                </a:solidFill>
                <a:effectLst/>
                <a:uLnTx/>
                <a:uFillTx/>
                <a:latin typeface="+mj-lt"/>
                <a:ea typeface="Segoe UI" panose="020B0502040204020203" pitchFamily="34" charset="0"/>
                <a:cs typeface="Segoe UI" panose="020B0502040204020203" pitchFamily="34" charset="0"/>
              </a:rPr>
              <a:t>Code</a:t>
            </a:r>
          </a:p>
        </p:txBody>
      </p:sp>
      <p:cxnSp>
        <p:nvCxnSpPr>
          <p:cNvPr id="184" name="Straight Arrow Connector 183"/>
          <p:cNvCxnSpPr>
            <a:cxnSpLocks/>
            <a:stCxn id="214" idx="1"/>
          </p:cNvCxnSpPr>
          <p:nvPr/>
        </p:nvCxnSpPr>
        <p:spPr>
          <a:xfrm flipH="1">
            <a:off x="2977429" y="3885006"/>
            <a:ext cx="2007096" cy="1186253"/>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a:xfrm>
            <a:off x="7572388" y="1387710"/>
            <a:ext cx="1488138" cy="1638004"/>
            <a:chOff x="7572388" y="1387710"/>
            <a:chExt cx="1488138" cy="1638004"/>
          </a:xfrm>
        </p:grpSpPr>
        <p:sp>
          <p:nvSpPr>
            <p:cNvPr id="186" name="Rounded Rectangle 26"/>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187" name="TextBox 186"/>
            <p:cNvSpPr txBox="1"/>
            <p:nvPr/>
          </p:nvSpPr>
          <p:spPr>
            <a:xfrm>
              <a:off x="7572388" y="2437531"/>
              <a:ext cx="1406898" cy="588183"/>
            </a:xfrm>
            <a:prstGeom prst="rect">
              <a:avLst/>
            </a:prstGeom>
          </p:spPr>
          <p:txBody>
            <a:bodyPr vert="horz" wrap="square" lIns="91390" tIns="91390" rIns="91390" bIns="91390" rtlCol="0" anchor="t">
              <a:noAutofit/>
            </a:bodyPr>
            <a:lstStyle/>
            <a:p>
              <a:pPr marL="233205" marR="0" lvl="0" indent="-233205" algn="l"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Production</a:t>
              </a:r>
            </a:p>
            <a:p>
              <a:pPr marL="233205" marR="0" lvl="0" indent="-233205" algn="l"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environments</a:t>
              </a:r>
            </a:p>
          </p:txBody>
        </p:sp>
        <p:sp>
          <p:nvSpPr>
            <p:cNvPr id="188" name="TextBox 187"/>
            <p:cNvSpPr txBox="1"/>
            <p:nvPr/>
          </p:nvSpPr>
          <p:spPr>
            <a:xfrm>
              <a:off x="7632963" y="1680614"/>
              <a:ext cx="1411380" cy="427319"/>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itchFamily="34" charset="0"/>
                  <a:cs typeface="Segoe UI" panose="020B0502040204020203" pitchFamily="34" charset="0"/>
                </a:rPr>
                <a:t>Run, Manage</a:t>
              </a:r>
            </a:p>
          </p:txBody>
        </p:sp>
        <p:sp>
          <p:nvSpPr>
            <p:cNvPr id="189" name="Rectangle 188"/>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pic>
          <p:nvPicPr>
            <p:cNvPr id="190" name="Picture 189"/>
            <p:cNvPicPr>
              <a:picLocks noChangeAspect="1"/>
            </p:cNvPicPr>
            <p:nvPr/>
          </p:nvPicPr>
          <p:blipFill>
            <a:blip r:embed="rId8"/>
            <a:stretch>
              <a:fillRect/>
            </a:stretch>
          </p:blipFill>
          <p:spPr>
            <a:xfrm>
              <a:off x="7769766" y="2080979"/>
              <a:ext cx="392605" cy="338551"/>
            </a:xfrm>
            <a:prstGeom prst="rect">
              <a:avLst/>
            </a:prstGeom>
          </p:spPr>
        </p:pic>
        <p:sp>
          <p:nvSpPr>
            <p:cNvPr id="191" name="TextBox 190"/>
            <p:cNvSpPr txBox="1"/>
            <p:nvPr/>
          </p:nvSpPr>
          <p:spPr>
            <a:xfrm>
              <a:off x="7849949" y="138771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pic>
          <p:nvPicPr>
            <p:cNvPr id="192" name="Picture 191"/>
            <p:cNvPicPr>
              <a:picLocks noChangeAspect="1"/>
            </p:cNvPicPr>
            <p:nvPr/>
          </p:nvPicPr>
          <p:blipFill>
            <a:blip r:embed="rId9"/>
            <a:stretch>
              <a:fillRect/>
            </a:stretch>
          </p:blipFill>
          <p:spPr>
            <a:xfrm>
              <a:off x="8296301" y="2105507"/>
              <a:ext cx="628748" cy="308658"/>
            </a:xfrm>
            <a:prstGeom prst="rect">
              <a:avLst/>
            </a:prstGeom>
          </p:spPr>
        </p:pic>
        <p:cxnSp>
          <p:nvCxnSpPr>
            <p:cNvPr id="193" name="Straight Connector 192"/>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5" name="Rectangle: Rounded Corners 60"/>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grpSp>
      <p:grpSp>
        <p:nvGrpSpPr>
          <p:cNvPr id="196" name="Group 195"/>
          <p:cNvGrpSpPr/>
          <p:nvPr/>
        </p:nvGrpSpPr>
        <p:grpSpPr>
          <a:xfrm>
            <a:off x="4681901" y="4747986"/>
            <a:ext cx="2069421" cy="1612297"/>
            <a:chOff x="4681901" y="4747986"/>
            <a:chExt cx="2069421" cy="1612297"/>
          </a:xfrm>
        </p:grpSpPr>
        <p:pic>
          <p:nvPicPr>
            <p:cNvPr id="197" name="Picture 196"/>
            <p:cNvPicPr>
              <a:picLocks noChangeAspect="1"/>
            </p:cNvPicPr>
            <p:nvPr/>
          </p:nvPicPr>
          <p:blipFill>
            <a:blip r:embed="rId10">
              <a:duotone>
                <a:prstClr val="black"/>
                <a:schemeClr val="accent3">
                  <a:tint val="45000"/>
                  <a:satMod val="400000"/>
                </a:schemeClr>
              </a:duotone>
            </a:blip>
            <a:stretch>
              <a:fillRect/>
            </a:stretch>
          </p:blipFill>
          <p:spPr>
            <a:xfrm>
              <a:off x="4681901" y="4854122"/>
              <a:ext cx="2069421" cy="1506161"/>
            </a:xfrm>
            <a:prstGeom prst="rect">
              <a:avLst/>
            </a:prstGeom>
          </p:spPr>
        </p:pic>
        <p:sp>
          <p:nvSpPr>
            <p:cNvPr id="198" name="Rectangle 197"/>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mj-lt"/>
                <a:ea typeface="+mn-ea"/>
                <a:cs typeface="+mn-cs"/>
              </a:endParaRPr>
            </a:p>
          </p:txBody>
        </p:sp>
        <p:sp>
          <p:nvSpPr>
            <p:cNvPr id="199" name="TextBox 198"/>
            <p:cNvSpPr txBox="1"/>
            <p:nvPr/>
          </p:nvSpPr>
          <p:spPr>
            <a:xfrm>
              <a:off x="5291402" y="4747986"/>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grpSp>
        <p:nvGrpSpPr>
          <p:cNvPr id="200" name="Group 199"/>
          <p:cNvGrpSpPr/>
          <p:nvPr/>
        </p:nvGrpSpPr>
        <p:grpSpPr>
          <a:xfrm>
            <a:off x="898476" y="5113778"/>
            <a:ext cx="1313988" cy="896502"/>
            <a:chOff x="1883426" y="5104140"/>
            <a:chExt cx="1313988" cy="896502"/>
          </a:xfrm>
        </p:grpSpPr>
        <p:pic>
          <p:nvPicPr>
            <p:cNvPr id="201" name="Picture 200"/>
            <p:cNvPicPr>
              <a:picLocks noChangeAspect="1"/>
            </p:cNvPicPr>
            <p:nvPr/>
          </p:nvPicPr>
          <p:blipFill>
            <a:blip r:embed="rId11"/>
            <a:stretch>
              <a:fillRect/>
            </a:stretch>
          </p:blipFill>
          <p:spPr>
            <a:xfrm>
              <a:off x="2145264" y="5243497"/>
              <a:ext cx="668742" cy="618646"/>
            </a:xfrm>
            <a:prstGeom prst="rect">
              <a:avLst/>
            </a:prstGeom>
          </p:spPr>
        </p:pic>
        <p:sp>
          <p:nvSpPr>
            <p:cNvPr id="202" name="Rectangle 201"/>
            <p:cNvSpPr/>
            <p:nvPr/>
          </p:nvSpPr>
          <p:spPr>
            <a:xfrm>
              <a:off x="1883426" y="5483571"/>
              <a:ext cx="240450"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Code</a:t>
              </a:r>
            </a:p>
          </p:txBody>
        </p:sp>
        <p:sp>
          <p:nvSpPr>
            <p:cNvPr id="203" name="Rectangle 202"/>
            <p:cNvSpPr/>
            <p:nvPr/>
          </p:nvSpPr>
          <p:spPr>
            <a:xfrm>
              <a:off x="2379447" y="5104140"/>
              <a:ext cx="179536"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Run</a:t>
              </a:r>
            </a:p>
          </p:txBody>
        </p:sp>
        <p:sp>
          <p:nvSpPr>
            <p:cNvPr id="204" name="Rectangle 203"/>
            <p:cNvSpPr/>
            <p:nvPr/>
          </p:nvSpPr>
          <p:spPr>
            <a:xfrm>
              <a:off x="2817502" y="5483571"/>
              <a:ext cx="379912"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Validate</a:t>
              </a:r>
            </a:p>
          </p:txBody>
        </p:sp>
        <p:sp>
          <p:nvSpPr>
            <p:cNvPr id="205" name="Rectangle 204"/>
            <p:cNvSpPr/>
            <p:nvPr/>
          </p:nvSpPr>
          <p:spPr>
            <a:xfrm>
              <a:off x="2308915" y="5862143"/>
              <a:ext cx="301365"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Debug</a:t>
              </a:r>
            </a:p>
          </p:txBody>
        </p:sp>
      </p:grpSp>
      <p:grpSp>
        <p:nvGrpSpPr>
          <p:cNvPr id="206" name="Group 205"/>
          <p:cNvGrpSpPr/>
          <p:nvPr/>
        </p:nvGrpSpPr>
        <p:grpSpPr>
          <a:xfrm>
            <a:off x="1369381" y="4802368"/>
            <a:ext cx="1509926" cy="895613"/>
            <a:chOff x="1369381" y="4802368"/>
            <a:chExt cx="1509926" cy="895613"/>
          </a:xfrm>
        </p:grpSpPr>
        <p:pic>
          <p:nvPicPr>
            <p:cNvPr id="207"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_x0020_6" descr="image016"/>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0"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9032" y="2499978"/>
            <a:ext cx="598998" cy="399332"/>
          </a:xfrm>
          <a:prstGeom prst="rect">
            <a:avLst/>
          </a:prstGeom>
          <a:noFill/>
          <a:extLst>
            <a:ext uri="{909E8E84-426E-40DD-AFC4-6F175D3DCCD1}">
              <a14:hiddenFill xmlns:a14="http://schemas.microsoft.com/office/drawing/2010/main">
                <a:solidFill>
                  <a:srgbClr val="FFFFFF"/>
                </a:solidFill>
              </a14:hiddenFill>
            </a:ext>
          </a:extLst>
        </p:spPr>
      </p:pic>
      <p:grpSp>
        <p:nvGrpSpPr>
          <p:cNvPr id="211" name="Group 210"/>
          <p:cNvGrpSpPr/>
          <p:nvPr/>
        </p:nvGrpSpPr>
        <p:grpSpPr>
          <a:xfrm>
            <a:off x="4974763" y="1387710"/>
            <a:ext cx="1483698" cy="1551834"/>
            <a:chOff x="4974763" y="1387710"/>
            <a:chExt cx="1483698" cy="1551834"/>
          </a:xfrm>
        </p:grpSpPr>
        <p:sp>
          <p:nvSpPr>
            <p:cNvPr id="212" name="Rounded Rectangle 12"/>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13" name="TextBox 212"/>
            <p:cNvSpPr txBox="1"/>
            <p:nvPr/>
          </p:nvSpPr>
          <p:spPr>
            <a:xfrm>
              <a:off x="5150687" y="1935424"/>
              <a:ext cx="1240480" cy="310392"/>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CD, Deploy</a:t>
              </a:r>
            </a:p>
          </p:txBody>
        </p:sp>
        <p:sp>
          <p:nvSpPr>
            <p:cNvPr id="214" name="TextBox 213"/>
            <p:cNvSpPr txBox="1"/>
            <p:nvPr/>
          </p:nvSpPr>
          <p:spPr>
            <a:xfrm>
              <a:off x="5223238" y="138771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cxnSp>
        <p:nvCxnSpPr>
          <p:cNvPr id="215" name="Straight Arrow Connector 214"/>
          <p:cNvCxnSpPr>
            <a:cxnSpLocks/>
          </p:cNvCxnSpPr>
          <p:nvPr/>
        </p:nvCxnSpPr>
        <p:spPr>
          <a:xfrm flipV="1">
            <a:off x="6462901" y="2869658"/>
            <a:ext cx="1167160" cy="572509"/>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216"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302" y="2499978"/>
            <a:ext cx="598998" cy="399332"/>
          </a:xfrm>
          <a:prstGeom prst="rect">
            <a:avLst/>
          </a:prstGeom>
          <a:noFill/>
          <a:extLst>
            <a:ext uri="{909E8E84-426E-40DD-AFC4-6F175D3DCCD1}">
              <a14:hiddenFill xmlns:a14="http://schemas.microsoft.com/office/drawing/2010/main">
                <a:solidFill>
                  <a:srgbClr val="FFFFFF"/>
                </a:solidFill>
              </a14:hiddenFill>
            </a:ext>
          </a:extLst>
        </p:spPr>
      </p:pic>
      <p:sp>
        <p:nvSpPr>
          <p:cNvPr id="217" name="Rectangle 216"/>
          <p:cNvSpPr/>
          <p:nvPr/>
        </p:nvSpPr>
        <p:spPr>
          <a:xfrm>
            <a:off x="4381894" y="1449630"/>
            <a:ext cx="533400" cy="1449680"/>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a typeface="+mn-ea"/>
              <a:cs typeface="+mn-cs"/>
            </a:endParaRPr>
          </a:p>
        </p:txBody>
      </p:sp>
      <p:grpSp>
        <p:nvGrpSpPr>
          <p:cNvPr id="219" name="Group 218"/>
          <p:cNvGrpSpPr/>
          <p:nvPr/>
        </p:nvGrpSpPr>
        <p:grpSpPr>
          <a:xfrm>
            <a:off x="608671" y="1428750"/>
            <a:ext cx="1483698" cy="1510794"/>
            <a:chOff x="608671" y="1428750"/>
            <a:chExt cx="1483698" cy="1510794"/>
          </a:xfrm>
        </p:grpSpPr>
        <p:sp>
          <p:nvSpPr>
            <p:cNvPr id="220" name="Rounded Rectangle 11"/>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21" name="TextBox 220"/>
            <p:cNvSpPr txBox="1"/>
            <p:nvPr/>
          </p:nvSpPr>
          <p:spPr>
            <a:xfrm>
              <a:off x="659206" y="1806524"/>
              <a:ext cx="1375377" cy="876125"/>
            </a:xfrm>
            <a:prstGeom prst="rect">
              <a:avLst/>
            </a:prstGeom>
          </p:spPr>
          <p:txBody>
            <a:bodyPr vert="horz" wrap="square" lIns="91390" tIns="91390" rIns="91390" bIns="91390" rtlCol="0" anchor="t">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Source Code Control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(SCC)</a:t>
              </a:r>
            </a:p>
          </p:txBody>
        </p:sp>
        <p:sp>
          <p:nvSpPr>
            <p:cNvPr id="222" name="TextBox 221"/>
            <p:cNvSpPr txBox="1"/>
            <p:nvPr/>
          </p:nvSpPr>
          <p:spPr>
            <a:xfrm>
              <a:off x="889041" y="1428750"/>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pic>
          <p:nvPicPr>
            <p:cNvPr id="223" name="Picture 222"/>
            <p:cNvPicPr>
              <a:picLocks noChangeAspect="1"/>
            </p:cNvPicPr>
            <p:nvPr/>
          </p:nvPicPr>
          <p:blipFill>
            <a:blip r:embed="rId15"/>
            <a:stretch>
              <a:fillRect/>
            </a:stretch>
          </p:blipFill>
          <p:spPr>
            <a:xfrm>
              <a:off x="1671050" y="2532908"/>
              <a:ext cx="360364" cy="358071"/>
            </a:xfrm>
            <a:prstGeom prst="rect">
              <a:avLst/>
            </a:prstGeom>
          </p:spPr>
        </p:pic>
      </p:grpSp>
      <p:grpSp>
        <p:nvGrpSpPr>
          <p:cNvPr id="224" name="Group 223"/>
          <p:cNvGrpSpPr/>
          <p:nvPr/>
        </p:nvGrpSpPr>
        <p:grpSpPr>
          <a:xfrm>
            <a:off x="4935788" y="3124454"/>
            <a:ext cx="1560868" cy="1478514"/>
            <a:chOff x="4863724" y="3106743"/>
            <a:chExt cx="1560868" cy="1478514"/>
          </a:xfrm>
        </p:grpSpPr>
        <p:sp>
          <p:nvSpPr>
            <p:cNvPr id="225" name="Rounded Rectangle 12"/>
            <p:cNvSpPr/>
            <p:nvPr/>
          </p:nvSpPr>
          <p:spPr>
            <a:xfrm>
              <a:off x="4863724" y="3106743"/>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u="none" strike="noStrike" kern="0" cap="none" spc="0" normalizeH="0" baseline="0" noProof="0">
                <a:ln>
                  <a:noFill/>
                </a:ln>
                <a:solidFill>
                  <a:sysClr val="windowText" lastClr="000000"/>
                </a:solidFill>
                <a:effectLst/>
                <a:uLnTx/>
                <a:uFillTx/>
                <a:latin typeface="+mj-lt"/>
                <a:ea typeface="+mn-ea"/>
                <a:cs typeface="+mn-cs"/>
              </a:endParaRPr>
            </a:p>
          </p:txBody>
        </p:sp>
        <p:sp>
          <p:nvSpPr>
            <p:cNvPr id="226" name="Rectangle 225"/>
            <p:cNvSpPr/>
            <p:nvPr/>
          </p:nvSpPr>
          <p:spPr>
            <a:xfrm>
              <a:off x="5459227" y="3546106"/>
              <a:ext cx="96536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Container Registry</a:t>
              </a:r>
            </a:p>
          </p:txBody>
        </p:sp>
      </p:grpSp>
      <p:pic>
        <p:nvPicPr>
          <p:cNvPr id="227" name="Picture 226"/>
          <p:cNvPicPr>
            <a:picLocks noChangeAspect="1"/>
          </p:cNvPicPr>
          <p:nvPr/>
        </p:nvPicPr>
        <p:blipFill>
          <a:blip r:embed="rId16"/>
          <a:stretch>
            <a:fillRect/>
          </a:stretch>
        </p:blipFill>
        <p:spPr>
          <a:xfrm>
            <a:off x="5083276" y="3670587"/>
            <a:ext cx="565903" cy="565903"/>
          </a:xfrm>
          <a:prstGeom prst="rect">
            <a:avLst/>
          </a:prstGeom>
        </p:spPr>
      </p:pic>
      <p:pic>
        <p:nvPicPr>
          <p:cNvPr id="228"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663976"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2851527"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10" descr="https://wiki.jenkins-ci.org/download/attachments/2916393/logo-title.png?version=1&amp;modificationDate=1302753947000"/>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63487" y="2496747"/>
            <a:ext cx="349426" cy="404286"/>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5039078" y="1505210"/>
            <a:ext cx="293484" cy="273126"/>
          </a:xfrm>
          <a:prstGeom prst="rect">
            <a:avLst/>
          </a:prstGeom>
          <a:noFill/>
          <a:extLst>
            <a:ext uri="{909E8E84-426E-40DD-AFC4-6F175D3DCCD1}">
              <a14:hiddenFill xmlns:a14="http://schemas.microsoft.com/office/drawing/2010/main">
                <a:solidFill>
                  <a:srgbClr val="FFFFFF"/>
                </a:solidFill>
              </a14:hiddenFill>
            </a:ext>
          </a:extLst>
        </p:spPr>
      </p:pic>
      <p:sp>
        <p:nvSpPr>
          <p:cNvPr id="232" name="Rectangle 231"/>
          <p:cNvSpPr/>
          <p:nvPr/>
        </p:nvSpPr>
        <p:spPr>
          <a:xfrm>
            <a:off x="5526483" y="3406687"/>
            <a:ext cx="96536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rPr>
              <a:t>Azure</a:t>
            </a:r>
          </a:p>
        </p:txBody>
      </p:sp>
      <p:pic>
        <p:nvPicPr>
          <p:cNvPr id="233" name="Picture 4" descr="https://zapier.cachefly.net/storage/services/59152a3a91bfe0ddd2fc9b978448593a.128x128.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9608925" y="1023366"/>
            <a:ext cx="2474888" cy="51218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321"/>
          <p:cNvSpPr/>
          <p:nvPr/>
        </p:nvSpPr>
        <p:spPr bwMode="auto">
          <a:xfrm>
            <a:off x="7683227" y="1599044"/>
            <a:ext cx="1262180" cy="117386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a:off x="5073493" y="1618811"/>
            <a:ext cx="1262180" cy="117386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p:cNvSpPr/>
          <p:nvPr/>
        </p:nvSpPr>
        <p:spPr bwMode="auto">
          <a:xfrm>
            <a:off x="2900079" y="1618811"/>
            <a:ext cx="1262180" cy="117386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716094" y="1613284"/>
            <a:ext cx="1262180" cy="117386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6" name="Rectangle 325"/>
          <p:cNvSpPr/>
          <p:nvPr/>
        </p:nvSpPr>
        <p:spPr bwMode="auto">
          <a:xfrm>
            <a:off x="621711" y="5152444"/>
            <a:ext cx="1979445" cy="1155191"/>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5072435" y="3298075"/>
            <a:ext cx="1262180" cy="1173862"/>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A0F10D28-CC0E-49A4-B760-4A1F547C5EA4}"/>
              </a:ext>
            </a:extLst>
          </p:cNvPr>
          <p:cNvSpPr/>
          <p:nvPr/>
        </p:nvSpPr>
        <p:spPr bwMode="auto">
          <a:xfrm>
            <a:off x="9579970" y="1643162"/>
            <a:ext cx="2474888" cy="556728"/>
          </a:xfrm>
          <a:prstGeom prst="rect">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8F90C608-E14E-42B9-AE5E-D170846E73C6}"/>
              </a:ext>
            </a:extLst>
          </p:cNvPr>
          <p:cNvSpPr/>
          <p:nvPr/>
        </p:nvSpPr>
        <p:spPr>
          <a:xfrm>
            <a:off x="1779210" y="1037548"/>
            <a:ext cx="4238318" cy="459819"/>
          </a:xfrm>
          <a:prstGeom prst="rect">
            <a:avLst/>
          </a:prstGeom>
        </p:spPr>
        <p:txBody>
          <a:bodyPr wrap="square">
            <a:spAutoFit/>
          </a:bodyPr>
          <a:lstStyle/>
          <a:p>
            <a:pPr marL="0" marR="0" lvl="0" indent="0" algn="l" defTabSz="1218791" rtl="0" eaLnBrk="1" fontAlgn="auto" latinLnBrk="0" hangingPunct="0">
              <a:lnSpc>
                <a:spcPct val="100000"/>
              </a:lnSpc>
              <a:spcBef>
                <a:spcPts val="0"/>
              </a:spcBef>
              <a:spcAft>
                <a:spcPts val="0"/>
              </a:spcAft>
              <a:buClrTx/>
              <a:buSzTx/>
              <a:buFontTx/>
              <a:buNone/>
              <a:tabLst/>
              <a:defRPr/>
            </a:pPr>
            <a:r>
              <a:rPr kumimoji="0" lang="en-US" sz="2400" u="none" strike="noStrike" kern="0" cap="none" spc="0" normalizeH="0" baseline="0" noProof="0" dirty="0">
                <a:ln>
                  <a:noFill/>
                </a:ln>
                <a:solidFill>
                  <a:srgbClr val="68217A"/>
                </a:solidFill>
                <a:effectLst/>
                <a:uLnTx/>
                <a:uFillTx/>
                <a:latin typeface="+mj-lt"/>
                <a:ea typeface="+mn-ea"/>
                <a:cs typeface="Calibri"/>
                <a:sym typeface="Calibri"/>
              </a:rPr>
              <a:t>Azure DevOps</a:t>
            </a:r>
          </a:p>
        </p:txBody>
      </p:sp>
    </p:spTree>
    <p:extLst>
      <p:ext uri="{BB962C8B-B14F-4D97-AF65-F5344CB8AC3E}">
        <p14:creationId xmlns:p14="http://schemas.microsoft.com/office/powerpoint/2010/main" val="19211056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2D97D1-6262-4E9C-95E1-DFDA807C391C}"/>
              </a:ext>
            </a:extLst>
          </p:cNvPr>
          <p:cNvSpPr>
            <a:spLocks noGrp="1"/>
          </p:cNvSpPr>
          <p:nvPr>
            <p:ph type="body" sz="quarter" idx="10"/>
          </p:nvPr>
        </p:nvSpPr>
        <p:spPr>
          <a:xfrm>
            <a:off x="274638" y="1212850"/>
            <a:ext cx="11887200" cy="3207032"/>
          </a:xfrm>
        </p:spPr>
        <p:txBody>
          <a:bodyPr/>
          <a:lstStyle/>
          <a:p>
            <a:pPr marL="0" indent="0">
              <a:buNone/>
            </a:pPr>
            <a:r>
              <a:rPr lang="en-US" dirty="0"/>
              <a:t>If you would like to present the Azure Dev Spaces section, use the following documentation to understand the service and set up the demo:</a:t>
            </a:r>
          </a:p>
          <a:p>
            <a:pPr lvl="1"/>
            <a:r>
              <a:rPr lang="en-US" dirty="0">
                <a:hlinkClick r:id="rId2"/>
              </a:rPr>
              <a:t>https://docs.microsoft.com/en-us/azure/dev-spaces/</a:t>
            </a:r>
            <a:endParaRPr lang="en-US" dirty="0"/>
          </a:p>
          <a:p>
            <a:pPr lvl="1"/>
            <a:r>
              <a:rPr lang="en-US" dirty="0">
                <a:hlinkClick r:id="rId3"/>
              </a:rPr>
              <a:t>https://docs.microsoft.com/en-us/azure/dev-spaces/get-started-netcore-visualstudio</a:t>
            </a:r>
            <a:endParaRPr lang="en-US" dirty="0"/>
          </a:p>
        </p:txBody>
      </p:sp>
      <p:sp>
        <p:nvSpPr>
          <p:cNvPr id="5" name="Text Placeholder 4">
            <a:extLst>
              <a:ext uri="{FF2B5EF4-FFF2-40B4-BE49-F238E27FC236}">
                <a16:creationId xmlns:a16="http://schemas.microsoft.com/office/drawing/2014/main" id="{B69BD924-FBAB-41D4-9D02-5CBC480EF608}"/>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2BDE7D3E-55B4-423B-9523-9DDB7C717A3E}"/>
              </a:ext>
            </a:extLst>
          </p:cNvPr>
          <p:cNvSpPr>
            <a:spLocks noGrp="1"/>
          </p:cNvSpPr>
          <p:nvPr>
            <p:ph type="title"/>
          </p:nvPr>
        </p:nvSpPr>
        <p:spPr/>
        <p:txBody>
          <a:bodyPr/>
          <a:lstStyle/>
          <a:p>
            <a:r>
              <a:rPr lang="en-US" dirty="0"/>
              <a:t>Azure Dev Spaces </a:t>
            </a:r>
          </a:p>
        </p:txBody>
      </p:sp>
    </p:spTree>
    <p:extLst>
      <p:ext uri="{BB962C8B-B14F-4D97-AF65-F5344CB8AC3E}">
        <p14:creationId xmlns:p14="http://schemas.microsoft.com/office/powerpoint/2010/main" val="41779238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accent3"/>
                </a:solidFill>
              </a:rPr>
              <a:t>Collaborate within a development team using Azure Dev Spaces</a:t>
            </a:r>
          </a:p>
        </p:txBody>
      </p:sp>
      <p:sp>
        <p:nvSpPr>
          <p:cNvPr id="21" name="Text Placeholder 5">
            <a:extLst>
              <a:ext uri="{FF2B5EF4-FFF2-40B4-BE49-F238E27FC236}">
                <a16:creationId xmlns:a16="http://schemas.microsoft.com/office/drawing/2014/main" id="{60CF5414-6311-42C1-AE8C-4C7995BD746A}"/>
              </a:ext>
            </a:extLst>
          </p:cNvPr>
          <p:cNvSpPr txBox="1">
            <a:spLocks/>
          </p:cNvSpPr>
          <p:nvPr/>
        </p:nvSpPr>
        <p:spPr>
          <a:xfrm>
            <a:off x="1281570" y="2424479"/>
            <a:ext cx="10631635" cy="4394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5" dirty="0">
                <a:gradFill>
                  <a:gsLst>
                    <a:gs pos="0">
                      <a:schemeClr val="tx1"/>
                    </a:gs>
                    <a:gs pos="100000">
                      <a:schemeClr val="tx1"/>
                    </a:gs>
                  </a:gsLst>
                  <a:lin ang="16200000" scaled="0"/>
                </a:gradFill>
              </a:rPr>
              <a:t>Share an AKS cluster for team development</a:t>
            </a:r>
          </a:p>
        </p:txBody>
      </p:sp>
      <p:sp>
        <p:nvSpPr>
          <p:cNvPr id="22" name="Oval 21">
            <a:extLst>
              <a:ext uri="{FF2B5EF4-FFF2-40B4-BE49-F238E27FC236}">
                <a16:creationId xmlns:a16="http://schemas.microsoft.com/office/drawing/2014/main" id="{6923686F-5AA4-4CDB-83C6-79CDFF82D2B7}"/>
              </a:ext>
            </a:extLst>
          </p:cNvPr>
          <p:cNvSpPr/>
          <p:nvPr/>
        </p:nvSpPr>
        <p:spPr bwMode="auto">
          <a:xfrm>
            <a:off x="599924" y="2482638"/>
            <a:ext cx="413422" cy="4134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b="1" dirty="0">
              <a:gradFill>
                <a:gsLst>
                  <a:gs pos="40075">
                    <a:srgbClr val="FFFFFF"/>
                  </a:gs>
                  <a:gs pos="30000">
                    <a:srgbClr val="FFFFFF"/>
                  </a:gs>
                </a:gsLst>
                <a:lin ang="5400000" scaled="0"/>
              </a:gradFill>
            </a:endParaRPr>
          </a:p>
        </p:txBody>
      </p:sp>
      <p:grpSp>
        <p:nvGrpSpPr>
          <p:cNvPr id="23" name="Group 22">
            <a:extLst>
              <a:ext uri="{FF2B5EF4-FFF2-40B4-BE49-F238E27FC236}">
                <a16:creationId xmlns:a16="http://schemas.microsoft.com/office/drawing/2014/main" id="{2B0D75B1-DF72-4FC3-8491-57480CDCF73B}"/>
              </a:ext>
            </a:extLst>
          </p:cNvPr>
          <p:cNvGrpSpPr/>
          <p:nvPr/>
        </p:nvGrpSpPr>
        <p:grpSpPr>
          <a:xfrm>
            <a:off x="599924" y="3300568"/>
            <a:ext cx="12197813" cy="876751"/>
            <a:chOff x="606204" y="3236716"/>
            <a:chExt cx="11959726" cy="859638"/>
          </a:xfrm>
        </p:grpSpPr>
        <p:sp>
          <p:nvSpPr>
            <p:cNvPr id="24" name="Rectangle 23">
              <a:extLst>
                <a:ext uri="{FF2B5EF4-FFF2-40B4-BE49-F238E27FC236}">
                  <a16:creationId xmlns:a16="http://schemas.microsoft.com/office/drawing/2014/main" id="{02C59D3A-65B1-488E-BB2B-7CCADB3EB343}"/>
                </a:ext>
              </a:extLst>
            </p:cNvPr>
            <p:cNvSpPr/>
            <p:nvPr/>
          </p:nvSpPr>
          <p:spPr>
            <a:xfrm>
              <a:off x="1127544" y="3573134"/>
              <a:ext cx="11438386" cy="523220"/>
            </a:xfrm>
            <a:prstGeom prst="rect">
              <a:avLst/>
            </a:prstGeom>
          </p:spPr>
          <p:txBody>
            <a:bodyPr wrap="square">
              <a:spAutoFit/>
            </a:bodyPr>
            <a:lstStyle/>
            <a:p>
              <a:r>
                <a:rPr lang="en-US" sz="2805" dirty="0">
                  <a:gradFill>
                    <a:gsLst>
                      <a:gs pos="0">
                        <a:schemeClr val="tx1"/>
                      </a:gs>
                      <a:gs pos="100000">
                        <a:schemeClr val="tx1"/>
                      </a:gs>
                    </a:gsLst>
                    <a:lin ang="16200000" scaled="0"/>
                  </a:gradFill>
                  <a:latin typeface="Segoe UI Semilight" panose="020B0402040204020203" pitchFamily="34" charset="0"/>
                  <a:cs typeface="Segoe UI Semilight" panose="020B0402040204020203" pitchFamily="34" charset="0"/>
                </a:rPr>
                <a:t>Test code end-to-end without replicating or simulating dependencies</a:t>
              </a:r>
            </a:p>
          </p:txBody>
        </p:sp>
        <p:sp>
          <p:nvSpPr>
            <p:cNvPr id="25" name="Oval 24">
              <a:extLst>
                <a:ext uri="{FF2B5EF4-FFF2-40B4-BE49-F238E27FC236}">
                  <a16:creationId xmlns:a16="http://schemas.microsoft.com/office/drawing/2014/main" id="{FA6C3093-BE54-4088-AFEC-1FFE02C422C3}"/>
                </a:ext>
              </a:extLst>
            </p:cNvPr>
            <p:cNvSpPr/>
            <p:nvPr/>
          </p:nvSpPr>
          <p:spPr bwMode="auto">
            <a:xfrm>
              <a:off x="606204" y="3632068"/>
              <a:ext cx="405352" cy="40535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b="1" dirty="0">
                <a:gradFill>
                  <a:gsLst>
                    <a:gs pos="40075">
                      <a:srgbClr val="FFFFFF"/>
                    </a:gs>
                    <a:gs pos="30000">
                      <a:srgbClr val="FFFFFF"/>
                    </a:gs>
                  </a:gsLst>
                  <a:lin ang="5400000" scaled="0"/>
                </a:gradFill>
              </a:endParaRPr>
            </a:p>
          </p:txBody>
        </p:sp>
        <p:cxnSp>
          <p:nvCxnSpPr>
            <p:cNvPr id="26" name="Straight Connector 25">
              <a:extLst>
                <a:ext uri="{FF2B5EF4-FFF2-40B4-BE49-F238E27FC236}">
                  <a16:creationId xmlns:a16="http://schemas.microsoft.com/office/drawing/2014/main" id="{E8C110A2-A172-4E98-B653-EFEF2F95B246}"/>
                </a:ext>
              </a:extLst>
            </p:cNvPr>
            <p:cNvCxnSpPr>
              <a:cxnSpLocks/>
            </p:cNvCxnSpPr>
            <p:nvPr/>
          </p:nvCxnSpPr>
          <p:spPr>
            <a:xfrm>
              <a:off x="655949" y="3236716"/>
              <a:ext cx="10910740" cy="0"/>
            </a:xfrm>
            <a:prstGeom prst="line">
              <a:avLst/>
            </a:prstGeom>
            <a:ln w="15875">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A8C762D1-E42B-45D6-98E8-0567BD0D7827}"/>
              </a:ext>
            </a:extLst>
          </p:cNvPr>
          <p:cNvGrpSpPr/>
          <p:nvPr/>
        </p:nvGrpSpPr>
        <p:grpSpPr>
          <a:xfrm>
            <a:off x="599924" y="4524752"/>
            <a:ext cx="11178680" cy="881807"/>
            <a:chOff x="606204" y="4436434"/>
            <a:chExt cx="10960485" cy="864595"/>
          </a:xfrm>
        </p:grpSpPr>
        <p:sp>
          <p:nvSpPr>
            <p:cNvPr id="28" name="Rectangle 27">
              <a:extLst>
                <a:ext uri="{FF2B5EF4-FFF2-40B4-BE49-F238E27FC236}">
                  <a16:creationId xmlns:a16="http://schemas.microsoft.com/office/drawing/2014/main" id="{DECDACB0-91E9-448B-9233-AA85C1EFF487}"/>
                </a:ext>
              </a:extLst>
            </p:cNvPr>
            <p:cNvSpPr/>
            <p:nvPr/>
          </p:nvSpPr>
          <p:spPr>
            <a:xfrm>
              <a:off x="1174677" y="4777809"/>
              <a:ext cx="9119548" cy="523220"/>
            </a:xfrm>
            <a:prstGeom prst="rect">
              <a:avLst/>
            </a:prstGeom>
          </p:spPr>
          <p:txBody>
            <a:bodyPr wrap="none">
              <a:spAutoFit/>
            </a:bodyPr>
            <a:lstStyle/>
            <a:p>
              <a:r>
                <a:rPr lang="en-US" sz="2805" dirty="0">
                  <a:gradFill>
                    <a:gsLst>
                      <a:gs pos="0">
                        <a:schemeClr val="tx1"/>
                      </a:gs>
                      <a:gs pos="100000">
                        <a:schemeClr val="tx1"/>
                      </a:gs>
                    </a:gsLst>
                    <a:lin ang="16200000" scaled="0"/>
                  </a:gradFill>
                  <a:latin typeface="Segoe UI Semilight" panose="020B0402040204020203" pitchFamily="34" charset="0"/>
                  <a:cs typeface="Segoe UI Semilight" panose="020B0402040204020203" pitchFamily="34" charset="0"/>
                </a:rPr>
                <a:t>Onboard new team members with minimal machine setup</a:t>
              </a:r>
            </a:p>
          </p:txBody>
        </p:sp>
        <p:sp>
          <p:nvSpPr>
            <p:cNvPr id="29" name="Oval 28">
              <a:extLst>
                <a:ext uri="{FF2B5EF4-FFF2-40B4-BE49-F238E27FC236}">
                  <a16:creationId xmlns:a16="http://schemas.microsoft.com/office/drawing/2014/main" id="{4280DC5D-CEB0-4BF5-A645-EAE6A8EE8A89}"/>
                </a:ext>
              </a:extLst>
            </p:cNvPr>
            <p:cNvSpPr/>
            <p:nvPr/>
          </p:nvSpPr>
          <p:spPr bwMode="auto">
            <a:xfrm>
              <a:off x="606204" y="4833615"/>
              <a:ext cx="405352" cy="40535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b="1" dirty="0">
                <a:gradFill>
                  <a:gsLst>
                    <a:gs pos="40075">
                      <a:srgbClr val="FFFFFF"/>
                    </a:gs>
                    <a:gs pos="30000">
                      <a:srgbClr val="FFFFFF"/>
                    </a:gs>
                  </a:gsLst>
                  <a:lin ang="5400000" scaled="0"/>
                </a:gradFill>
              </a:endParaRPr>
            </a:p>
          </p:txBody>
        </p:sp>
        <p:cxnSp>
          <p:nvCxnSpPr>
            <p:cNvPr id="30" name="Straight Connector 29">
              <a:extLst>
                <a:ext uri="{FF2B5EF4-FFF2-40B4-BE49-F238E27FC236}">
                  <a16:creationId xmlns:a16="http://schemas.microsoft.com/office/drawing/2014/main" id="{C59D07FE-E3AE-4F02-B721-9D479D88AC3A}"/>
                </a:ext>
              </a:extLst>
            </p:cNvPr>
            <p:cNvCxnSpPr>
              <a:cxnSpLocks/>
            </p:cNvCxnSpPr>
            <p:nvPr/>
          </p:nvCxnSpPr>
          <p:spPr>
            <a:xfrm>
              <a:off x="653338" y="4436434"/>
              <a:ext cx="10913351" cy="0"/>
            </a:xfrm>
            <a:prstGeom prst="line">
              <a:avLst/>
            </a:prstGeom>
            <a:ln w="15875">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9755FDDD-04E3-41FB-A7DB-3D041D5DAE22}"/>
              </a:ext>
            </a:extLst>
          </p:cNvPr>
          <p:cNvGrpSpPr/>
          <p:nvPr/>
        </p:nvGrpSpPr>
        <p:grpSpPr>
          <a:xfrm>
            <a:off x="668420" y="2613824"/>
            <a:ext cx="245837" cy="156893"/>
            <a:chOff x="7266879" y="3439948"/>
            <a:chExt cx="179612" cy="114628"/>
          </a:xfrm>
        </p:grpSpPr>
        <p:sp>
          <p:nvSpPr>
            <p:cNvPr id="32" name="Rectangle 3">
              <a:extLst>
                <a:ext uri="{FF2B5EF4-FFF2-40B4-BE49-F238E27FC236}">
                  <a16:creationId xmlns:a16="http://schemas.microsoft.com/office/drawing/2014/main" id="{7B2C345D-C9E8-4641-836C-2B84AAA6F006}"/>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cxnSp>
          <p:nvCxnSpPr>
            <p:cNvPr id="33" name="Straight Connector 32">
              <a:extLst>
                <a:ext uri="{FF2B5EF4-FFF2-40B4-BE49-F238E27FC236}">
                  <a16:creationId xmlns:a16="http://schemas.microsoft.com/office/drawing/2014/main" id="{443837B0-B276-4678-A838-F4B7D64A824E}"/>
                </a:ext>
              </a:extLst>
            </p:cNvPr>
            <p:cNvCxnSpPr>
              <a:cxnSpLocks/>
            </p:cNvCxnSpPr>
            <p:nvPr/>
          </p:nvCxnSpPr>
          <p:spPr>
            <a:xfrm flipH="1">
              <a:off x="7266879" y="3497262"/>
              <a:ext cx="179612" cy="0"/>
            </a:xfrm>
            <a:prstGeom prst="line">
              <a:avLst/>
            </a:pr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B0DC4C70-7B1B-43D1-9E5D-7E4B1C9B66D6}"/>
              </a:ext>
            </a:extLst>
          </p:cNvPr>
          <p:cNvGrpSpPr/>
          <p:nvPr/>
        </p:nvGrpSpPr>
        <p:grpSpPr>
          <a:xfrm>
            <a:off x="668420" y="3838008"/>
            <a:ext cx="245837" cy="156893"/>
            <a:chOff x="7266879" y="3439948"/>
            <a:chExt cx="179612" cy="114628"/>
          </a:xfrm>
        </p:grpSpPr>
        <p:sp>
          <p:nvSpPr>
            <p:cNvPr id="35" name="Rectangle 3">
              <a:extLst>
                <a:ext uri="{FF2B5EF4-FFF2-40B4-BE49-F238E27FC236}">
                  <a16:creationId xmlns:a16="http://schemas.microsoft.com/office/drawing/2014/main" id="{443F73FD-37D8-4300-89D6-CCD3FBBFB3E4}"/>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cxnSp>
          <p:nvCxnSpPr>
            <p:cNvPr id="36" name="Straight Connector 35">
              <a:extLst>
                <a:ext uri="{FF2B5EF4-FFF2-40B4-BE49-F238E27FC236}">
                  <a16:creationId xmlns:a16="http://schemas.microsoft.com/office/drawing/2014/main" id="{BA7BFC30-C898-4764-8C42-CA5D386C5E6B}"/>
                </a:ext>
              </a:extLst>
            </p:cNvPr>
            <p:cNvCxnSpPr>
              <a:cxnSpLocks/>
            </p:cNvCxnSpPr>
            <p:nvPr/>
          </p:nvCxnSpPr>
          <p:spPr>
            <a:xfrm flipH="1">
              <a:off x="7266879" y="3497262"/>
              <a:ext cx="179612" cy="0"/>
            </a:xfrm>
            <a:prstGeom prst="line">
              <a:avLst/>
            </a:pr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084C9E04-4E74-497E-BED1-FC6E7CDC3BA8}"/>
              </a:ext>
            </a:extLst>
          </p:cNvPr>
          <p:cNvGrpSpPr/>
          <p:nvPr/>
        </p:nvGrpSpPr>
        <p:grpSpPr>
          <a:xfrm>
            <a:off x="668420" y="5055384"/>
            <a:ext cx="245837" cy="156893"/>
            <a:chOff x="7266879" y="3439948"/>
            <a:chExt cx="179612" cy="114628"/>
          </a:xfrm>
        </p:grpSpPr>
        <p:sp>
          <p:nvSpPr>
            <p:cNvPr id="38" name="Rectangle 3">
              <a:extLst>
                <a:ext uri="{FF2B5EF4-FFF2-40B4-BE49-F238E27FC236}">
                  <a16:creationId xmlns:a16="http://schemas.microsoft.com/office/drawing/2014/main" id="{A5ECDB15-7630-4DED-B8A0-049B35A31EC4}"/>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cxnSp>
          <p:nvCxnSpPr>
            <p:cNvPr id="39" name="Straight Connector 38">
              <a:extLst>
                <a:ext uri="{FF2B5EF4-FFF2-40B4-BE49-F238E27FC236}">
                  <a16:creationId xmlns:a16="http://schemas.microsoft.com/office/drawing/2014/main" id="{CFE39A11-A73F-4B9E-847D-A6AAB6D5993E}"/>
                </a:ext>
              </a:extLst>
            </p:cNvPr>
            <p:cNvCxnSpPr>
              <a:cxnSpLocks/>
            </p:cNvCxnSpPr>
            <p:nvPr/>
          </p:nvCxnSpPr>
          <p:spPr>
            <a:xfrm flipH="1">
              <a:off x="7266879" y="3497262"/>
              <a:ext cx="179612" cy="0"/>
            </a:xfrm>
            <a:prstGeom prst="line">
              <a:avLst/>
            </a:pr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273101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1.25E-6 7.40741E-7 L 1.25E-6 0.04352 " pathEditMode="relative" rAng="0" ptsTypes="AA">
                                      <p:cBhvr>
                                        <p:cTn id="9" dur="500" spd="-100000" fill="hold"/>
                                        <p:tgtEl>
                                          <p:spTgt spid="21"/>
                                        </p:tgtEl>
                                        <p:attrNameLst>
                                          <p:attrName>ppt_x</p:attrName>
                                          <p:attrName>ppt_y</p:attrName>
                                        </p:attrNameLst>
                                      </p:cBhvr>
                                      <p:rCtr x="0" y="2176"/>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3.54167E-6 -7.40741E-7 L -3.54167E-6 0.04352 " pathEditMode="relative" rAng="0" ptsTypes="AA">
                                      <p:cBhvr>
                                        <p:cTn id="14" dur="500" spd="-100000" fill="hold"/>
                                        <p:tgtEl>
                                          <p:spTgt spid="22"/>
                                        </p:tgtEl>
                                        <p:attrNameLst>
                                          <p:attrName>ppt_x</p:attrName>
                                          <p:attrName>ppt_y</p:attrName>
                                        </p:attrNameLst>
                                      </p:cBhvr>
                                      <p:rCtr x="0" y="2176"/>
                                    </p:animMotion>
                                  </p:childTnLst>
                                </p:cTn>
                              </p:par>
                              <p:par>
                                <p:cTn id="15" presetID="10" presetClass="entr" presetSubtype="0" fill="hold" nodeType="withEffect">
                                  <p:stCondLst>
                                    <p:cond delay="1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150"/>
                                  </p:stCondLst>
                                  <p:childTnLst>
                                    <p:animMotion origin="layout" path="M -1.875E-6 -7.40741E-7 L -1.875E-6 0.04352 " pathEditMode="relative" rAng="0" ptsTypes="AA">
                                      <p:cBhvr>
                                        <p:cTn id="19" dur="500" spd="-100000" fill="hold"/>
                                        <p:tgtEl>
                                          <p:spTgt spid="23"/>
                                        </p:tgtEl>
                                        <p:attrNameLst>
                                          <p:attrName>ppt_x</p:attrName>
                                          <p:attrName>ppt_y</p:attrName>
                                        </p:attrNameLst>
                                      </p:cBhvr>
                                      <p:rCtr x="0" y="2176"/>
                                    </p:animMotion>
                                  </p:childTnLst>
                                </p:cTn>
                              </p:par>
                              <p:par>
                                <p:cTn id="20" presetID="10" presetClass="entr" presetSubtype="0" fill="hold" nodeType="withEffect">
                                  <p:stCondLst>
                                    <p:cond delay="3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nodeType="withEffect">
                                  <p:stCondLst>
                                    <p:cond delay="300"/>
                                  </p:stCondLst>
                                  <p:childTnLst>
                                    <p:animMotion origin="layout" path="M 3.75E-6 -3.7037E-6 L 3.75E-6 0.04352 " pathEditMode="relative" rAng="0" ptsTypes="AA">
                                      <p:cBhvr>
                                        <p:cTn id="24" dur="500" spd="-100000" fill="hold"/>
                                        <p:tgtEl>
                                          <p:spTgt spid="27"/>
                                        </p:tgtEl>
                                        <p:attrNameLst>
                                          <p:attrName>ppt_x</p:attrName>
                                          <p:attrName>ppt_y</p:attrName>
                                        </p:attrNameLst>
                                      </p:cBhvr>
                                      <p:rCtr x="0" y="217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1.66667E-6 -2.22222E-6 L -1.66667E-6 0.04352 " pathEditMode="relative" rAng="0" ptsTypes="AA">
                                      <p:cBhvr>
                                        <p:cTn id="29" dur="500" spd="-100000" fill="hold"/>
                                        <p:tgtEl>
                                          <p:spTgt spid="31"/>
                                        </p:tgtEl>
                                        <p:attrNameLst>
                                          <p:attrName>ppt_x</p:attrName>
                                          <p:attrName>ppt_y</p:attrName>
                                        </p:attrNameLst>
                                      </p:cBhvr>
                                      <p:rCtr x="0" y="2176"/>
                                    </p:animMotion>
                                  </p:childTnLst>
                                </p:cTn>
                              </p:par>
                              <p:par>
                                <p:cTn id="30" presetID="10" presetClass="entr" presetSubtype="0" fill="hold" nodeType="withEffect">
                                  <p:stCondLst>
                                    <p:cond delay="15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42" presetClass="path" presetSubtype="0" decel="100000" fill="hold" nodeType="withEffect">
                                  <p:stCondLst>
                                    <p:cond delay="150"/>
                                  </p:stCondLst>
                                  <p:childTnLst>
                                    <p:animMotion origin="layout" path="M -1.66667E-6 -2.22222E-6 L -1.66667E-6 0.04352 " pathEditMode="relative" rAng="0" ptsTypes="AA">
                                      <p:cBhvr>
                                        <p:cTn id="34" dur="500" spd="-100000" fill="hold"/>
                                        <p:tgtEl>
                                          <p:spTgt spid="34"/>
                                        </p:tgtEl>
                                        <p:attrNameLst>
                                          <p:attrName>ppt_x</p:attrName>
                                          <p:attrName>ppt_y</p:attrName>
                                        </p:attrNameLst>
                                      </p:cBhvr>
                                      <p:rCtr x="0" y="2176"/>
                                    </p:animMotion>
                                  </p:childTnLst>
                                </p:cTn>
                              </p:par>
                              <p:par>
                                <p:cTn id="35" presetID="10" presetClass="entr" presetSubtype="0" fill="hold" nodeType="withEffect">
                                  <p:stCondLst>
                                    <p:cond delay="3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42" presetClass="path" presetSubtype="0" decel="100000" fill="hold" nodeType="withEffect">
                                  <p:stCondLst>
                                    <p:cond delay="300"/>
                                  </p:stCondLst>
                                  <p:childTnLst>
                                    <p:animMotion origin="layout" path="M -1.66667E-6 3.7037E-6 L -1.66667E-6 0.04351 " pathEditMode="relative" rAng="0" ptsTypes="AA">
                                      <p:cBhvr>
                                        <p:cTn id="39" dur="500" spd="-100000" fill="hold"/>
                                        <p:tgtEl>
                                          <p:spTgt spid="37"/>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animBg="1"/>
      <p:bldP spid="22"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ounded Rectangle 5">
            <a:extLst>
              <a:ext uri="{FF2B5EF4-FFF2-40B4-BE49-F238E27FC236}">
                <a16:creationId xmlns:a16="http://schemas.microsoft.com/office/drawing/2014/main" id="{EEF77EDC-E0F2-4461-8A34-213CAA2A328C}"/>
              </a:ext>
            </a:extLst>
          </p:cNvPr>
          <p:cNvSpPr/>
          <p:nvPr/>
        </p:nvSpPr>
        <p:spPr>
          <a:xfrm>
            <a:off x="4655357" y="3483094"/>
            <a:ext cx="3104523" cy="565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a:r>
              <a:rPr lang="en-US" sz="1734" dirty="0" err="1">
                <a:gradFill>
                  <a:gsLst>
                    <a:gs pos="40075">
                      <a:schemeClr val="bg1"/>
                    </a:gs>
                    <a:gs pos="31000">
                      <a:schemeClr val="bg1"/>
                    </a:gs>
                  </a:gsLst>
                  <a:lin ang="5400000" scaled="0"/>
                </a:gradFill>
                <a:latin typeface="+mj-lt"/>
              </a:rPr>
              <a:t>MyWebApi</a:t>
            </a:r>
            <a:br>
              <a:rPr lang="en-US" sz="1734" dirty="0">
                <a:gradFill>
                  <a:gsLst>
                    <a:gs pos="40075">
                      <a:schemeClr val="bg1"/>
                    </a:gs>
                    <a:gs pos="31000">
                      <a:schemeClr val="bg1"/>
                    </a:gs>
                  </a:gsLst>
                  <a:lin ang="5400000" scaled="0"/>
                </a:gradFill>
                <a:latin typeface="+mj-lt"/>
              </a:rPr>
            </a:br>
            <a:r>
              <a:rPr lang="en-US" sz="1224" b="1" dirty="0">
                <a:gradFill>
                  <a:gsLst>
                    <a:gs pos="40075">
                      <a:schemeClr val="bg1"/>
                    </a:gs>
                    <a:gs pos="31000">
                      <a:schemeClr val="bg1"/>
                    </a:gs>
                  </a:gsLst>
                  <a:lin ang="5400000" scaled="0"/>
                </a:gradFill>
              </a:rPr>
              <a:t>(Susie’s version)</a:t>
            </a:r>
          </a:p>
        </p:txBody>
      </p:sp>
      <p:sp>
        <p:nvSpPr>
          <p:cNvPr id="72" name="TextBox 71">
            <a:extLst>
              <a:ext uri="{FF2B5EF4-FFF2-40B4-BE49-F238E27FC236}">
                <a16:creationId xmlns:a16="http://schemas.microsoft.com/office/drawing/2014/main" id="{72483803-048E-44D0-8045-B28D1A6C3392}"/>
              </a:ext>
            </a:extLst>
          </p:cNvPr>
          <p:cNvSpPr txBox="1"/>
          <p:nvPr/>
        </p:nvSpPr>
        <p:spPr>
          <a:xfrm>
            <a:off x="697246" y="2181651"/>
            <a:ext cx="2880110" cy="376684"/>
          </a:xfrm>
          <a:prstGeom prst="rect">
            <a:avLst/>
          </a:prstGeom>
          <a:no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a:r>
              <a:rPr lang="en-US" sz="1836" dirty="0">
                <a:gradFill>
                  <a:gsLst>
                    <a:gs pos="40075">
                      <a:schemeClr val="accent2"/>
                    </a:gs>
                    <a:gs pos="30000">
                      <a:schemeClr val="accent2"/>
                    </a:gs>
                  </a:gsLst>
                  <a:lin ang="5400000" scaled="0"/>
                </a:gradFill>
              </a:rPr>
              <a:t>http://myapp.aksapps.io</a:t>
            </a:r>
          </a:p>
        </p:txBody>
      </p:sp>
      <p:sp>
        <p:nvSpPr>
          <p:cNvPr id="24" name="Rounded Rectangle 5">
            <a:extLst>
              <a:ext uri="{FF2B5EF4-FFF2-40B4-BE49-F238E27FC236}">
                <a16:creationId xmlns:a16="http://schemas.microsoft.com/office/drawing/2014/main" id="{140B1A64-1E7F-4855-98EC-2A2BC893B876}"/>
              </a:ext>
            </a:extLst>
          </p:cNvPr>
          <p:cNvSpPr/>
          <p:nvPr/>
        </p:nvSpPr>
        <p:spPr>
          <a:xfrm>
            <a:off x="585039" y="3483094"/>
            <a:ext cx="3104523" cy="56502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a:r>
              <a:rPr lang="en-US" sz="1836" dirty="0" err="1">
                <a:solidFill>
                  <a:schemeClr val="bg1"/>
                </a:solidFill>
                <a:latin typeface="+mj-lt"/>
              </a:rPr>
              <a:t>WebFrontEnd</a:t>
            </a:r>
            <a:endParaRPr lang="en-US" sz="1836" dirty="0">
              <a:solidFill>
                <a:schemeClr val="bg1"/>
              </a:solidFill>
              <a:latin typeface="+mj-lt"/>
            </a:endParaRPr>
          </a:p>
        </p:txBody>
      </p:sp>
      <p:sp>
        <p:nvSpPr>
          <p:cNvPr id="25" name="Rounded Rectangle 5">
            <a:extLst>
              <a:ext uri="{FF2B5EF4-FFF2-40B4-BE49-F238E27FC236}">
                <a16:creationId xmlns:a16="http://schemas.microsoft.com/office/drawing/2014/main" id="{D207D113-9898-492D-9391-A39E9D277CED}"/>
              </a:ext>
            </a:extLst>
          </p:cNvPr>
          <p:cNvSpPr/>
          <p:nvPr/>
        </p:nvSpPr>
        <p:spPr>
          <a:xfrm>
            <a:off x="4655357" y="3483094"/>
            <a:ext cx="3104523" cy="56502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a:r>
              <a:rPr lang="en-US" sz="1836" dirty="0" err="1">
                <a:solidFill>
                  <a:schemeClr val="bg1"/>
                </a:solidFill>
                <a:latin typeface="+mj-lt"/>
              </a:rPr>
              <a:t>MyWebApi</a:t>
            </a:r>
            <a:endParaRPr lang="en-US" sz="1836" dirty="0">
              <a:solidFill>
                <a:schemeClr val="bg1"/>
              </a:solidFill>
              <a:latin typeface="+mj-lt"/>
            </a:endParaRPr>
          </a:p>
        </p:txBody>
      </p:sp>
      <p:sp>
        <p:nvSpPr>
          <p:cNvPr id="26" name="Rounded Rectangle 5">
            <a:extLst>
              <a:ext uri="{FF2B5EF4-FFF2-40B4-BE49-F238E27FC236}">
                <a16:creationId xmlns:a16="http://schemas.microsoft.com/office/drawing/2014/main" id="{F6025440-CDC9-475A-BB90-E4302A3C9350}"/>
              </a:ext>
            </a:extLst>
          </p:cNvPr>
          <p:cNvSpPr/>
          <p:nvPr/>
        </p:nvSpPr>
        <p:spPr>
          <a:xfrm>
            <a:off x="8725675" y="3483094"/>
            <a:ext cx="3104523" cy="56502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a:r>
              <a:rPr lang="en-US" sz="1836" dirty="0" err="1">
                <a:solidFill>
                  <a:schemeClr val="bg1"/>
                </a:solidFill>
                <a:latin typeface="+mj-lt"/>
              </a:rPr>
              <a:t>OtherService</a:t>
            </a:r>
            <a:endParaRPr lang="en-US" sz="1836" dirty="0">
              <a:solidFill>
                <a:schemeClr val="bg1"/>
              </a:solidFill>
              <a:latin typeface="+mj-lt"/>
            </a:endParaRPr>
          </a:p>
        </p:txBody>
      </p:sp>
      <p:grpSp>
        <p:nvGrpSpPr>
          <p:cNvPr id="4" name="Group 3">
            <a:extLst>
              <a:ext uri="{FF2B5EF4-FFF2-40B4-BE49-F238E27FC236}">
                <a16:creationId xmlns:a16="http://schemas.microsoft.com/office/drawing/2014/main" id="{BDCBDED9-8D6A-4C55-8087-242BDFF1556B}"/>
              </a:ext>
            </a:extLst>
          </p:cNvPr>
          <p:cNvGrpSpPr/>
          <p:nvPr/>
        </p:nvGrpSpPr>
        <p:grpSpPr>
          <a:xfrm>
            <a:off x="3795955" y="3646114"/>
            <a:ext cx="724466" cy="218091"/>
            <a:chOff x="3720998" y="3574947"/>
            <a:chExt cx="710325" cy="213834"/>
          </a:xfrm>
        </p:grpSpPr>
        <p:sp>
          <p:nvSpPr>
            <p:cNvPr id="27" name="Rectangle 3">
              <a:extLst>
                <a:ext uri="{FF2B5EF4-FFF2-40B4-BE49-F238E27FC236}">
                  <a16:creationId xmlns:a16="http://schemas.microsoft.com/office/drawing/2014/main" id="{D751C02E-7ECB-4EDB-BF82-A08BD8A6B3FC}"/>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896031">
                <a:defRPr/>
              </a:pPr>
              <a:endParaRPr lang="en-US" sz="1799" kern="0">
                <a:solidFill>
                  <a:srgbClr val="505050"/>
                </a:solidFill>
                <a:latin typeface="Segoe UI Semilight"/>
              </a:endParaRPr>
            </a:p>
          </p:txBody>
        </p:sp>
        <p:cxnSp>
          <p:nvCxnSpPr>
            <p:cNvPr id="28" name="Straight Connector 27">
              <a:extLst>
                <a:ext uri="{FF2B5EF4-FFF2-40B4-BE49-F238E27FC236}">
                  <a16:creationId xmlns:a16="http://schemas.microsoft.com/office/drawing/2014/main" id="{E31877EC-CBA8-4FA3-971F-07DE5539972A}"/>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9" name="Rectangle 3">
              <a:extLst>
                <a:ext uri="{FF2B5EF4-FFF2-40B4-BE49-F238E27FC236}">
                  <a16:creationId xmlns:a16="http://schemas.microsoft.com/office/drawing/2014/main" id="{3693A408-A58F-43B9-850A-B580FE2A854E}"/>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896031">
                <a:defRPr/>
              </a:pPr>
              <a:endParaRPr lang="en-US" sz="1799" kern="0">
                <a:solidFill>
                  <a:srgbClr val="505050"/>
                </a:solidFill>
                <a:latin typeface="Segoe UI Semilight"/>
              </a:endParaRPr>
            </a:p>
          </p:txBody>
        </p:sp>
      </p:grpSp>
      <p:grpSp>
        <p:nvGrpSpPr>
          <p:cNvPr id="31" name="Group 30">
            <a:extLst>
              <a:ext uri="{FF2B5EF4-FFF2-40B4-BE49-F238E27FC236}">
                <a16:creationId xmlns:a16="http://schemas.microsoft.com/office/drawing/2014/main" id="{3C30C562-50CC-443B-ABDD-8540AE7DEF42}"/>
              </a:ext>
            </a:extLst>
          </p:cNvPr>
          <p:cNvGrpSpPr/>
          <p:nvPr/>
        </p:nvGrpSpPr>
        <p:grpSpPr>
          <a:xfrm>
            <a:off x="7856025" y="3658071"/>
            <a:ext cx="724466" cy="218091"/>
            <a:chOff x="3720998" y="3574947"/>
            <a:chExt cx="710325" cy="213834"/>
          </a:xfrm>
        </p:grpSpPr>
        <p:sp>
          <p:nvSpPr>
            <p:cNvPr id="32" name="Rectangle 3">
              <a:extLst>
                <a:ext uri="{FF2B5EF4-FFF2-40B4-BE49-F238E27FC236}">
                  <a16:creationId xmlns:a16="http://schemas.microsoft.com/office/drawing/2014/main" id="{C2BCEA13-2D68-4356-AF62-16198E0A78DA}"/>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896031">
                <a:defRPr/>
              </a:pPr>
              <a:endParaRPr lang="en-US" sz="1799" kern="0">
                <a:solidFill>
                  <a:srgbClr val="505050"/>
                </a:solidFill>
                <a:latin typeface="Segoe UI Semilight"/>
              </a:endParaRPr>
            </a:p>
          </p:txBody>
        </p:sp>
        <p:cxnSp>
          <p:nvCxnSpPr>
            <p:cNvPr id="33" name="Straight Connector 32">
              <a:extLst>
                <a:ext uri="{FF2B5EF4-FFF2-40B4-BE49-F238E27FC236}">
                  <a16:creationId xmlns:a16="http://schemas.microsoft.com/office/drawing/2014/main" id="{D9356F89-1F38-46F9-BC7E-DB56D2464F59}"/>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4" name="Rectangle 3">
              <a:extLst>
                <a:ext uri="{FF2B5EF4-FFF2-40B4-BE49-F238E27FC236}">
                  <a16:creationId xmlns:a16="http://schemas.microsoft.com/office/drawing/2014/main" id="{F1EAD7B0-BB52-4DD1-9F3A-FBF10CED4366}"/>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896031">
                <a:defRPr/>
              </a:pPr>
              <a:endParaRPr lang="en-US" sz="1799" kern="0">
                <a:solidFill>
                  <a:srgbClr val="505050"/>
                </a:solidFill>
                <a:latin typeface="Segoe UI Semilight"/>
              </a:endParaRPr>
            </a:p>
          </p:txBody>
        </p:sp>
      </p:grpSp>
      <p:grpSp>
        <p:nvGrpSpPr>
          <p:cNvPr id="35" name="Group 34">
            <a:extLst>
              <a:ext uri="{FF2B5EF4-FFF2-40B4-BE49-F238E27FC236}">
                <a16:creationId xmlns:a16="http://schemas.microsoft.com/office/drawing/2014/main" id="{A8B21E39-CBD0-4B6C-A8DB-CED76D0811CB}"/>
              </a:ext>
            </a:extLst>
          </p:cNvPr>
          <p:cNvGrpSpPr/>
          <p:nvPr/>
        </p:nvGrpSpPr>
        <p:grpSpPr>
          <a:xfrm rot="5400000">
            <a:off x="1718948" y="2891152"/>
            <a:ext cx="724466" cy="218091"/>
            <a:chOff x="3720998" y="3574947"/>
            <a:chExt cx="710325" cy="213834"/>
          </a:xfrm>
        </p:grpSpPr>
        <p:sp>
          <p:nvSpPr>
            <p:cNvPr id="36" name="Rectangle 3">
              <a:extLst>
                <a:ext uri="{FF2B5EF4-FFF2-40B4-BE49-F238E27FC236}">
                  <a16:creationId xmlns:a16="http://schemas.microsoft.com/office/drawing/2014/main" id="{E98F44D1-F9F8-4945-8E82-91D90E2309E1}"/>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896031">
                <a:defRPr/>
              </a:pPr>
              <a:endParaRPr lang="en-US" sz="1799" kern="0">
                <a:solidFill>
                  <a:srgbClr val="505050"/>
                </a:solidFill>
                <a:latin typeface="Segoe UI Semilight"/>
              </a:endParaRPr>
            </a:p>
          </p:txBody>
        </p:sp>
        <p:cxnSp>
          <p:nvCxnSpPr>
            <p:cNvPr id="37" name="Straight Connector 36">
              <a:extLst>
                <a:ext uri="{FF2B5EF4-FFF2-40B4-BE49-F238E27FC236}">
                  <a16:creationId xmlns:a16="http://schemas.microsoft.com/office/drawing/2014/main" id="{CDA6B7D3-C567-4ACF-AA13-CEF64D466264}"/>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5" name="Title 4">
            <a:extLst>
              <a:ext uri="{FF2B5EF4-FFF2-40B4-BE49-F238E27FC236}">
                <a16:creationId xmlns:a16="http://schemas.microsoft.com/office/drawing/2014/main" id="{302483AD-F5E7-48FB-86DD-37B0B3468E96}"/>
              </a:ext>
            </a:extLst>
          </p:cNvPr>
          <p:cNvSpPr>
            <a:spLocks noGrp="1"/>
          </p:cNvSpPr>
          <p:nvPr>
            <p:ph type="title"/>
          </p:nvPr>
        </p:nvSpPr>
        <p:spPr/>
        <p:txBody>
          <a:bodyPr/>
          <a:lstStyle/>
          <a:p>
            <a:r>
              <a:rPr lang="en-US" dirty="0">
                <a:solidFill>
                  <a:schemeClr val="accent3"/>
                </a:solidFill>
              </a:rPr>
              <a:t>Collaborate within a development team</a:t>
            </a:r>
            <a:endParaRPr lang="en-US" dirty="0"/>
          </a:p>
        </p:txBody>
      </p:sp>
    </p:spTree>
    <p:extLst>
      <p:ext uri="{BB962C8B-B14F-4D97-AF65-F5344CB8AC3E}">
        <p14:creationId xmlns:p14="http://schemas.microsoft.com/office/powerpoint/2010/main" val="39781193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 name="TextBox 71">
            <a:extLst>
              <a:ext uri="{FF2B5EF4-FFF2-40B4-BE49-F238E27FC236}">
                <a16:creationId xmlns:a16="http://schemas.microsoft.com/office/drawing/2014/main" id="{72483803-048E-44D0-8045-B28D1A6C3392}"/>
              </a:ext>
            </a:extLst>
          </p:cNvPr>
          <p:cNvSpPr txBox="1"/>
          <p:nvPr/>
        </p:nvSpPr>
        <p:spPr>
          <a:xfrm>
            <a:off x="697246" y="2181651"/>
            <a:ext cx="2880110" cy="382308"/>
          </a:xfrm>
          <a:prstGeom prst="rect">
            <a:avLst/>
          </a:prstGeom>
          <a:noFill/>
        </p:spPr>
        <p:txBody>
          <a:bodyPr wrap="square" rtlCol="0">
            <a:spAutoFit/>
          </a:bodyPr>
          <a:lstStyle/>
          <a:p>
            <a:pPr algn="ctr"/>
            <a:r>
              <a:rPr lang="en-US" sz="1836" dirty="0">
                <a:gradFill>
                  <a:gsLst>
                    <a:gs pos="40075">
                      <a:schemeClr val="accent2"/>
                    </a:gs>
                    <a:gs pos="30000">
                      <a:schemeClr val="accent2"/>
                    </a:gs>
                  </a:gsLst>
                  <a:lin ang="5400000" scaled="0"/>
                </a:gradFill>
              </a:rPr>
              <a:t>http://myapp.aksapps.io</a:t>
            </a:r>
          </a:p>
        </p:txBody>
      </p:sp>
      <p:sp>
        <p:nvSpPr>
          <p:cNvPr id="2" name="Title 1">
            <a:extLst>
              <a:ext uri="{FF2B5EF4-FFF2-40B4-BE49-F238E27FC236}">
                <a16:creationId xmlns:a16="http://schemas.microsoft.com/office/drawing/2014/main" id="{F367D45E-24DC-4F3B-B86A-418D2A932CC6}"/>
              </a:ext>
            </a:extLst>
          </p:cNvPr>
          <p:cNvSpPr>
            <a:spLocks noGrp="1"/>
          </p:cNvSpPr>
          <p:nvPr>
            <p:ph type="title"/>
          </p:nvPr>
        </p:nvSpPr>
        <p:spPr/>
        <p:txBody>
          <a:bodyPr/>
          <a:lstStyle/>
          <a:p>
            <a:r>
              <a:rPr lang="en-US" dirty="0">
                <a:solidFill>
                  <a:schemeClr val="accent3"/>
                </a:solidFill>
              </a:rPr>
              <a:t>Collaborate within a development team</a:t>
            </a:r>
          </a:p>
        </p:txBody>
      </p:sp>
      <p:sp>
        <p:nvSpPr>
          <p:cNvPr id="24" name="Rounded Rectangle 5">
            <a:extLst>
              <a:ext uri="{FF2B5EF4-FFF2-40B4-BE49-F238E27FC236}">
                <a16:creationId xmlns:a16="http://schemas.microsoft.com/office/drawing/2014/main" id="{140B1A64-1E7F-4855-98EC-2A2BC893B876}"/>
              </a:ext>
            </a:extLst>
          </p:cNvPr>
          <p:cNvSpPr/>
          <p:nvPr/>
        </p:nvSpPr>
        <p:spPr>
          <a:xfrm>
            <a:off x="585039" y="3483094"/>
            <a:ext cx="3104523" cy="56502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err="1">
                <a:gradFill>
                  <a:gsLst>
                    <a:gs pos="40075">
                      <a:schemeClr val="bg1"/>
                    </a:gs>
                    <a:gs pos="31000">
                      <a:schemeClr val="bg1"/>
                    </a:gs>
                  </a:gsLst>
                  <a:lin ang="5400000" scaled="0"/>
                </a:gradFill>
                <a:latin typeface="+mj-lt"/>
              </a:rPr>
              <a:t>WebFrontEnd</a:t>
            </a:r>
            <a:endParaRPr lang="en-US" sz="1836" dirty="0">
              <a:gradFill>
                <a:gsLst>
                  <a:gs pos="40075">
                    <a:schemeClr val="bg1"/>
                  </a:gs>
                  <a:gs pos="31000">
                    <a:schemeClr val="bg1"/>
                  </a:gs>
                </a:gsLst>
                <a:lin ang="5400000" scaled="0"/>
              </a:gradFill>
              <a:latin typeface="+mj-lt"/>
            </a:endParaRPr>
          </a:p>
        </p:txBody>
      </p:sp>
      <p:sp>
        <p:nvSpPr>
          <p:cNvPr id="25" name="Rounded Rectangle 5">
            <a:extLst>
              <a:ext uri="{FF2B5EF4-FFF2-40B4-BE49-F238E27FC236}">
                <a16:creationId xmlns:a16="http://schemas.microsoft.com/office/drawing/2014/main" id="{D207D113-9898-492D-9391-A39E9D277CED}"/>
              </a:ext>
            </a:extLst>
          </p:cNvPr>
          <p:cNvSpPr/>
          <p:nvPr/>
        </p:nvSpPr>
        <p:spPr>
          <a:xfrm>
            <a:off x="4655357" y="3483094"/>
            <a:ext cx="3104523" cy="56502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err="1">
                <a:gradFill>
                  <a:gsLst>
                    <a:gs pos="40075">
                      <a:schemeClr val="bg1"/>
                    </a:gs>
                    <a:gs pos="31000">
                      <a:schemeClr val="bg1"/>
                    </a:gs>
                  </a:gsLst>
                  <a:lin ang="5400000" scaled="0"/>
                </a:gradFill>
                <a:latin typeface="+mj-lt"/>
              </a:rPr>
              <a:t>MyWebApi</a:t>
            </a:r>
            <a:endParaRPr lang="en-US" sz="1836" dirty="0">
              <a:gradFill>
                <a:gsLst>
                  <a:gs pos="40075">
                    <a:schemeClr val="bg1"/>
                  </a:gs>
                  <a:gs pos="31000">
                    <a:schemeClr val="bg1"/>
                  </a:gs>
                </a:gsLst>
                <a:lin ang="5400000" scaled="0"/>
              </a:gradFill>
              <a:latin typeface="+mj-lt"/>
            </a:endParaRPr>
          </a:p>
        </p:txBody>
      </p:sp>
      <p:sp>
        <p:nvSpPr>
          <p:cNvPr id="26" name="Rounded Rectangle 5">
            <a:extLst>
              <a:ext uri="{FF2B5EF4-FFF2-40B4-BE49-F238E27FC236}">
                <a16:creationId xmlns:a16="http://schemas.microsoft.com/office/drawing/2014/main" id="{F6025440-CDC9-475A-BB90-E4302A3C9350}"/>
              </a:ext>
            </a:extLst>
          </p:cNvPr>
          <p:cNvSpPr/>
          <p:nvPr/>
        </p:nvSpPr>
        <p:spPr>
          <a:xfrm>
            <a:off x="8725675" y="3483094"/>
            <a:ext cx="3104523" cy="56502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err="1">
                <a:gradFill>
                  <a:gsLst>
                    <a:gs pos="40075">
                      <a:schemeClr val="bg1"/>
                    </a:gs>
                    <a:gs pos="31000">
                      <a:schemeClr val="bg1"/>
                    </a:gs>
                  </a:gsLst>
                  <a:lin ang="5400000" scaled="0"/>
                </a:gradFill>
                <a:latin typeface="+mj-lt"/>
              </a:rPr>
              <a:t>OtherService</a:t>
            </a:r>
            <a:endParaRPr lang="en-US" sz="1836" dirty="0">
              <a:gradFill>
                <a:gsLst>
                  <a:gs pos="40075">
                    <a:schemeClr val="bg1"/>
                  </a:gs>
                  <a:gs pos="31000">
                    <a:schemeClr val="bg1"/>
                  </a:gs>
                </a:gsLst>
                <a:lin ang="5400000" scaled="0"/>
              </a:gradFill>
              <a:latin typeface="+mj-lt"/>
            </a:endParaRPr>
          </a:p>
        </p:txBody>
      </p:sp>
      <p:grpSp>
        <p:nvGrpSpPr>
          <p:cNvPr id="4" name="Group 3">
            <a:extLst>
              <a:ext uri="{FF2B5EF4-FFF2-40B4-BE49-F238E27FC236}">
                <a16:creationId xmlns:a16="http://schemas.microsoft.com/office/drawing/2014/main" id="{BDCBDED9-8D6A-4C55-8087-242BDFF1556B}"/>
              </a:ext>
            </a:extLst>
          </p:cNvPr>
          <p:cNvGrpSpPr/>
          <p:nvPr/>
        </p:nvGrpSpPr>
        <p:grpSpPr>
          <a:xfrm>
            <a:off x="3795955" y="3646114"/>
            <a:ext cx="724466" cy="218091"/>
            <a:chOff x="3720998" y="3574947"/>
            <a:chExt cx="710325" cy="213834"/>
          </a:xfrm>
        </p:grpSpPr>
        <p:sp>
          <p:nvSpPr>
            <p:cNvPr id="27" name="Rectangle 3">
              <a:extLst>
                <a:ext uri="{FF2B5EF4-FFF2-40B4-BE49-F238E27FC236}">
                  <a16:creationId xmlns:a16="http://schemas.microsoft.com/office/drawing/2014/main" id="{D751C02E-7ECB-4EDB-BF82-A08BD8A6B3FC}"/>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cxnSp>
          <p:nvCxnSpPr>
            <p:cNvPr id="28" name="Straight Connector 27">
              <a:extLst>
                <a:ext uri="{FF2B5EF4-FFF2-40B4-BE49-F238E27FC236}">
                  <a16:creationId xmlns:a16="http://schemas.microsoft.com/office/drawing/2014/main" id="{E31877EC-CBA8-4FA3-971F-07DE5539972A}"/>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9" name="Rectangle 3">
              <a:extLst>
                <a:ext uri="{FF2B5EF4-FFF2-40B4-BE49-F238E27FC236}">
                  <a16:creationId xmlns:a16="http://schemas.microsoft.com/office/drawing/2014/main" id="{3693A408-A58F-43B9-850A-B580FE2A854E}"/>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grpSp>
      <p:grpSp>
        <p:nvGrpSpPr>
          <p:cNvPr id="31" name="Group 30">
            <a:extLst>
              <a:ext uri="{FF2B5EF4-FFF2-40B4-BE49-F238E27FC236}">
                <a16:creationId xmlns:a16="http://schemas.microsoft.com/office/drawing/2014/main" id="{3C30C562-50CC-443B-ABDD-8540AE7DEF42}"/>
              </a:ext>
            </a:extLst>
          </p:cNvPr>
          <p:cNvGrpSpPr/>
          <p:nvPr/>
        </p:nvGrpSpPr>
        <p:grpSpPr>
          <a:xfrm>
            <a:off x="7856025" y="3658071"/>
            <a:ext cx="724466" cy="218091"/>
            <a:chOff x="3720998" y="3574947"/>
            <a:chExt cx="710325" cy="213834"/>
          </a:xfrm>
        </p:grpSpPr>
        <p:sp>
          <p:nvSpPr>
            <p:cNvPr id="32" name="Rectangle 3">
              <a:extLst>
                <a:ext uri="{FF2B5EF4-FFF2-40B4-BE49-F238E27FC236}">
                  <a16:creationId xmlns:a16="http://schemas.microsoft.com/office/drawing/2014/main" id="{C2BCEA13-2D68-4356-AF62-16198E0A78DA}"/>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cxnSp>
          <p:nvCxnSpPr>
            <p:cNvPr id="33" name="Straight Connector 32">
              <a:extLst>
                <a:ext uri="{FF2B5EF4-FFF2-40B4-BE49-F238E27FC236}">
                  <a16:creationId xmlns:a16="http://schemas.microsoft.com/office/drawing/2014/main" id="{D9356F89-1F38-46F9-BC7E-DB56D2464F59}"/>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4" name="Rectangle 3">
              <a:extLst>
                <a:ext uri="{FF2B5EF4-FFF2-40B4-BE49-F238E27FC236}">
                  <a16:creationId xmlns:a16="http://schemas.microsoft.com/office/drawing/2014/main" id="{F1EAD7B0-BB52-4DD1-9F3A-FBF10CED4366}"/>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grpSp>
      <p:grpSp>
        <p:nvGrpSpPr>
          <p:cNvPr id="35" name="Group 34">
            <a:extLst>
              <a:ext uri="{FF2B5EF4-FFF2-40B4-BE49-F238E27FC236}">
                <a16:creationId xmlns:a16="http://schemas.microsoft.com/office/drawing/2014/main" id="{A8B21E39-CBD0-4B6C-A8DB-CED76D0811CB}"/>
              </a:ext>
            </a:extLst>
          </p:cNvPr>
          <p:cNvGrpSpPr/>
          <p:nvPr/>
        </p:nvGrpSpPr>
        <p:grpSpPr>
          <a:xfrm rot="5400000">
            <a:off x="1718948" y="2891152"/>
            <a:ext cx="724466" cy="218091"/>
            <a:chOff x="3720998" y="3574947"/>
            <a:chExt cx="710325" cy="213834"/>
          </a:xfrm>
        </p:grpSpPr>
        <p:sp>
          <p:nvSpPr>
            <p:cNvPr id="36" name="Rectangle 3">
              <a:extLst>
                <a:ext uri="{FF2B5EF4-FFF2-40B4-BE49-F238E27FC236}">
                  <a16:creationId xmlns:a16="http://schemas.microsoft.com/office/drawing/2014/main" id="{E98F44D1-F9F8-4945-8E82-91D90E2309E1}"/>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cxnSp>
          <p:nvCxnSpPr>
            <p:cNvPr id="37" name="Straight Connector 36">
              <a:extLst>
                <a:ext uri="{FF2B5EF4-FFF2-40B4-BE49-F238E27FC236}">
                  <a16:creationId xmlns:a16="http://schemas.microsoft.com/office/drawing/2014/main" id="{CDA6B7D3-C567-4ACF-AA13-CEF64D466264}"/>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8" name="TextBox 17">
            <a:extLst>
              <a:ext uri="{FF2B5EF4-FFF2-40B4-BE49-F238E27FC236}">
                <a16:creationId xmlns:a16="http://schemas.microsoft.com/office/drawing/2014/main" id="{A302DD05-EEF5-4F22-B494-67A529CC2237}"/>
              </a:ext>
            </a:extLst>
          </p:cNvPr>
          <p:cNvSpPr txBox="1"/>
          <p:nvPr/>
        </p:nvSpPr>
        <p:spPr>
          <a:xfrm>
            <a:off x="697246" y="4899205"/>
            <a:ext cx="3613652" cy="382308"/>
          </a:xfrm>
          <a:prstGeom prst="rect">
            <a:avLst/>
          </a:prstGeom>
          <a:noFill/>
        </p:spPr>
        <p:txBody>
          <a:bodyPr wrap="square" rtlCol="0">
            <a:spAutoFit/>
          </a:bodyPr>
          <a:lstStyle/>
          <a:p>
            <a:r>
              <a:rPr lang="en-US" sz="1836" dirty="0">
                <a:gradFill>
                  <a:gsLst>
                    <a:gs pos="40075">
                      <a:schemeClr val="accent4"/>
                    </a:gs>
                    <a:gs pos="31000">
                      <a:schemeClr val="accent4"/>
                    </a:gs>
                  </a:gsLst>
                  <a:lin ang="5400000" scaled="0"/>
                </a:gradFill>
              </a:rPr>
              <a:t>http://</a:t>
            </a:r>
            <a:r>
              <a:rPr lang="en-US" sz="1836" b="1" dirty="0">
                <a:gradFill>
                  <a:gsLst>
                    <a:gs pos="40075">
                      <a:schemeClr val="accent4"/>
                    </a:gs>
                    <a:gs pos="31000">
                      <a:schemeClr val="accent4"/>
                    </a:gs>
                  </a:gsLst>
                  <a:lin ang="5400000" scaled="0"/>
                </a:gradFill>
              </a:rPr>
              <a:t>susie.s.</a:t>
            </a:r>
            <a:r>
              <a:rPr lang="en-US" sz="1836" dirty="0">
                <a:gradFill>
                  <a:gsLst>
                    <a:gs pos="40075">
                      <a:schemeClr val="accent4"/>
                    </a:gs>
                    <a:gs pos="31000">
                      <a:schemeClr val="accent4"/>
                    </a:gs>
                  </a:gsLst>
                  <a:lin ang="5400000" scaled="0"/>
                </a:gradFill>
              </a:rPr>
              <a:t>myapp.aksapps.io</a:t>
            </a:r>
          </a:p>
        </p:txBody>
      </p:sp>
      <p:sp>
        <p:nvSpPr>
          <p:cNvPr id="19" name="Rounded Rectangle 5">
            <a:extLst>
              <a:ext uri="{FF2B5EF4-FFF2-40B4-BE49-F238E27FC236}">
                <a16:creationId xmlns:a16="http://schemas.microsoft.com/office/drawing/2014/main" id="{243D189E-170D-40DD-B439-F6CC20982186}"/>
              </a:ext>
            </a:extLst>
          </p:cNvPr>
          <p:cNvSpPr/>
          <p:nvPr/>
        </p:nvSpPr>
        <p:spPr>
          <a:xfrm>
            <a:off x="4655357" y="4805034"/>
            <a:ext cx="3104523" cy="565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4" dirty="0" err="1">
                <a:gradFill>
                  <a:gsLst>
                    <a:gs pos="40075">
                      <a:schemeClr val="bg1"/>
                    </a:gs>
                    <a:gs pos="31000">
                      <a:schemeClr val="bg1"/>
                    </a:gs>
                  </a:gsLst>
                  <a:lin ang="5400000" scaled="0"/>
                </a:gradFill>
                <a:latin typeface="+mj-lt"/>
              </a:rPr>
              <a:t>MyWebApi</a:t>
            </a:r>
            <a:br>
              <a:rPr lang="en-US" sz="1734" dirty="0">
                <a:gradFill>
                  <a:gsLst>
                    <a:gs pos="40075">
                      <a:schemeClr val="bg1"/>
                    </a:gs>
                    <a:gs pos="31000">
                      <a:schemeClr val="bg1"/>
                    </a:gs>
                  </a:gsLst>
                  <a:lin ang="5400000" scaled="0"/>
                </a:gradFill>
                <a:latin typeface="+mj-lt"/>
              </a:rPr>
            </a:br>
            <a:r>
              <a:rPr lang="en-US" sz="1224" b="1" dirty="0">
                <a:gradFill>
                  <a:gsLst>
                    <a:gs pos="40075">
                      <a:schemeClr val="bg1"/>
                    </a:gs>
                    <a:gs pos="31000">
                      <a:schemeClr val="bg1"/>
                    </a:gs>
                  </a:gsLst>
                  <a:lin ang="5400000" scaled="0"/>
                </a:gradFill>
              </a:rPr>
              <a:t>(Susie’s version)</a:t>
            </a:r>
          </a:p>
        </p:txBody>
      </p:sp>
      <p:pic>
        <p:nvPicPr>
          <p:cNvPr id="20" name="Picture 19">
            <a:extLst>
              <a:ext uri="{FF2B5EF4-FFF2-40B4-BE49-F238E27FC236}">
                <a16:creationId xmlns:a16="http://schemas.microsoft.com/office/drawing/2014/main" id="{3D791FAE-061B-4300-8335-47C0EF45C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598" y="4690304"/>
            <a:ext cx="820691" cy="820112"/>
          </a:xfrm>
          <a:prstGeom prst="rect">
            <a:avLst/>
          </a:prstGeom>
        </p:spPr>
      </p:pic>
      <p:sp>
        <p:nvSpPr>
          <p:cNvPr id="21" name="TextBox 20">
            <a:extLst>
              <a:ext uri="{FF2B5EF4-FFF2-40B4-BE49-F238E27FC236}">
                <a16:creationId xmlns:a16="http://schemas.microsoft.com/office/drawing/2014/main" id="{D73FB1C8-2ED2-459B-8826-43064E02F7B4}"/>
              </a:ext>
            </a:extLst>
          </p:cNvPr>
          <p:cNvSpPr txBox="1"/>
          <p:nvPr/>
        </p:nvSpPr>
        <p:spPr>
          <a:xfrm>
            <a:off x="7964974" y="4892851"/>
            <a:ext cx="2305148" cy="382308"/>
          </a:xfrm>
          <a:prstGeom prst="rect">
            <a:avLst/>
          </a:prstGeom>
          <a:noFill/>
        </p:spPr>
        <p:txBody>
          <a:bodyPr wrap="square" rtlCol="0">
            <a:spAutoFit/>
          </a:bodyPr>
          <a:lstStyle/>
          <a:p>
            <a:r>
              <a:rPr lang="en-US" sz="1836" dirty="0">
                <a:gradFill>
                  <a:gsLst>
                    <a:gs pos="40075">
                      <a:schemeClr val="accent4"/>
                    </a:gs>
                    <a:gs pos="31000">
                      <a:schemeClr val="accent4"/>
                    </a:gs>
                  </a:gsLst>
                  <a:lin ang="5400000" scaled="0"/>
                </a:gradFill>
              </a:rPr>
              <a:t>Susie Walter</a:t>
            </a:r>
          </a:p>
        </p:txBody>
      </p:sp>
      <p:sp>
        <p:nvSpPr>
          <p:cNvPr id="23" name="Rectangle 3">
            <a:extLst>
              <a:ext uri="{FF2B5EF4-FFF2-40B4-BE49-F238E27FC236}">
                <a16:creationId xmlns:a16="http://schemas.microsoft.com/office/drawing/2014/main" id="{61729D63-E9BC-41C4-8E59-32C283EEDF92}"/>
              </a:ext>
            </a:extLst>
          </p:cNvPr>
          <p:cNvSpPr/>
          <p:nvPr/>
        </p:nvSpPr>
        <p:spPr bwMode="auto">
          <a:xfrm rot="13500000" flipV="1">
            <a:off x="1972136" y="4238576"/>
            <a:ext cx="218091" cy="218090"/>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cxnSp>
        <p:nvCxnSpPr>
          <p:cNvPr id="30" name="Straight Connector 29">
            <a:extLst>
              <a:ext uri="{FF2B5EF4-FFF2-40B4-BE49-F238E27FC236}">
                <a16:creationId xmlns:a16="http://schemas.microsoft.com/office/drawing/2014/main" id="{DA0A742B-56D2-47EC-9AEC-5B9D3667B53F}"/>
              </a:ext>
            </a:extLst>
          </p:cNvPr>
          <p:cNvCxnSpPr>
            <a:cxnSpLocks/>
          </p:cNvCxnSpPr>
          <p:nvPr/>
        </p:nvCxnSpPr>
        <p:spPr>
          <a:xfrm rot="16200000" flipH="1" flipV="1">
            <a:off x="1718950" y="4577507"/>
            <a:ext cx="724466"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9" name="Rectangle 3">
            <a:extLst>
              <a:ext uri="{FF2B5EF4-FFF2-40B4-BE49-F238E27FC236}">
                <a16:creationId xmlns:a16="http://schemas.microsoft.com/office/drawing/2014/main" id="{16955CA7-BF2D-4CA0-9CEA-F16309F0FA13}"/>
              </a:ext>
            </a:extLst>
          </p:cNvPr>
          <p:cNvSpPr/>
          <p:nvPr/>
        </p:nvSpPr>
        <p:spPr bwMode="auto">
          <a:xfrm rot="4958194">
            <a:off x="4405155" y="4718970"/>
            <a:ext cx="218091" cy="218090"/>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cxnSp>
        <p:nvCxnSpPr>
          <p:cNvPr id="40" name="Straight Connector 39">
            <a:extLst>
              <a:ext uri="{FF2B5EF4-FFF2-40B4-BE49-F238E27FC236}">
                <a16:creationId xmlns:a16="http://schemas.microsoft.com/office/drawing/2014/main" id="{0D480CEC-17DF-46A2-BD5E-8C127D646CA9}"/>
              </a:ext>
            </a:extLst>
          </p:cNvPr>
          <p:cNvCxnSpPr>
            <a:cxnSpLocks/>
          </p:cNvCxnSpPr>
          <p:nvPr/>
        </p:nvCxnSpPr>
        <p:spPr>
          <a:xfrm flipH="1" flipV="1">
            <a:off x="3619828" y="4116830"/>
            <a:ext cx="1018061" cy="798845"/>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1" name="Rectangle 3">
            <a:extLst>
              <a:ext uri="{FF2B5EF4-FFF2-40B4-BE49-F238E27FC236}">
                <a16:creationId xmlns:a16="http://schemas.microsoft.com/office/drawing/2014/main" id="{1FEBDA2B-D5E0-4A28-BC3D-FB7C2F4C1B94}"/>
              </a:ext>
            </a:extLst>
          </p:cNvPr>
          <p:cNvSpPr/>
          <p:nvPr/>
        </p:nvSpPr>
        <p:spPr bwMode="auto">
          <a:xfrm rot="21158194" flipH="1">
            <a:off x="3633346" y="4101361"/>
            <a:ext cx="218091" cy="218090"/>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sp>
        <p:nvSpPr>
          <p:cNvPr id="43" name="Rectangle 3">
            <a:extLst>
              <a:ext uri="{FF2B5EF4-FFF2-40B4-BE49-F238E27FC236}">
                <a16:creationId xmlns:a16="http://schemas.microsoft.com/office/drawing/2014/main" id="{3175FDC9-57E4-420C-8C89-FFD870A2E078}"/>
              </a:ext>
            </a:extLst>
          </p:cNvPr>
          <p:cNvSpPr/>
          <p:nvPr/>
        </p:nvSpPr>
        <p:spPr bwMode="auto">
          <a:xfrm rot="16641806" flipH="1">
            <a:off x="7935270" y="4619880"/>
            <a:ext cx="218091" cy="218090"/>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dirty="0">
              <a:solidFill>
                <a:srgbClr val="505050"/>
              </a:solidFill>
              <a:latin typeface="Segoe UI Semilight"/>
            </a:endParaRPr>
          </a:p>
        </p:txBody>
      </p:sp>
      <p:cxnSp>
        <p:nvCxnSpPr>
          <p:cNvPr id="44" name="Straight Connector 43">
            <a:extLst>
              <a:ext uri="{FF2B5EF4-FFF2-40B4-BE49-F238E27FC236}">
                <a16:creationId xmlns:a16="http://schemas.microsoft.com/office/drawing/2014/main" id="{CE3F36DA-49B1-4336-A5F4-E431F280ED10}"/>
              </a:ext>
            </a:extLst>
          </p:cNvPr>
          <p:cNvCxnSpPr>
            <a:cxnSpLocks/>
          </p:cNvCxnSpPr>
          <p:nvPr/>
        </p:nvCxnSpPr>
        <p:spPr>
          <a:xfrm flipV="1">
            <a:off x="7936753" y="4116832"/>
            <a:ext cx="876617" cy="691904"/>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5" name="Rectangle 3">
            <a:extLst>
              <a:ext uri="{FF2B5EF4-FFF2-40B4-BE49-F238E27FC236}">
                <a16:creationId xmlns:a16="http://schemas.microsoft.com/office/drawing/2014/main" id="{02F550BB-F2F3-412A-8DA9-B971B8899C81}"/>
              </a:ext>
            </a:extLst>
          </p:cNvPr>
          <p:cNvSpPr/>
          <p:nvPr/>
        </p:nvSpPr>
        <p:spPr bwMode="auto">
          <a:xfrm rot="441806">
            <a:off x="8581761" y="4101361"/>
            <a:ext cx="218091" cy="218090"/>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2" rIns="89606" bIns="44802" numCol="1" anchor="t" anchorCtr="0" compatLnSpc="1">
            <a:prstTxWarp prst="textNoShape">
              <a:avLst/>
            </a:prstTxWarp>
          </a:bodyPr>
          <a:lstStyle/>
          <a:p>
            <a:pPr defTabSz="896031">
              <a:defRPr/>
            </a:pPr>
            <a:endParaRPr lang="en-US" sz="1799" kern="0">
              <a:solidFill>
                <a:srgbClr val="505050"/>
              </a:solidFill>
              <a:latin typeface="Segoe UI Semilight"/>
            </a:endParaRPr>
          </a:p>
        </p:txBody>
      </p:sp>
    </p:spTree>
    <p:extLst>
      <p:ext uri="{BB962C8B-B14F-4D97-AF65-F5344CB8AC3E}">
        <p14:creationId xmlns:p14="http://schemas.microsoft.com/office/powerpoint/2010/main" val="2944148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300" fill="hold"/>
                                        <p:tgtEl>
                                          <p:spTgt spid="20"/>
                                        </p:tgtEl>
                                        <p:attrNameLst>
                                          <p:attrName>ppt_w</p:attrName>
                                        </p:attrNameLst>
                                      </p:cBhvr>
                                      <p:tavLst>
                                        <p:tav tm="0">
                                          <p:val>
                                            <p:fltVal val="0"/>
                                          </p:val>
                                        </p:tav>
                                        <p:tav tm="100000">
                                          <p:val>
                                            <p:strVal val="#ppt_w"/>
                                          </p:val>
                                        </p:tav>
                                      </p:tavLst>
                                    </p:anim>
                                    <p:anim calcmode="lin" valueType="num">
                                      <p:cBhvr>
                                        <p:cTn id="8" dur="300" fill="hold"/>
                                        <p:tgtEl>
                                          <p:spTgt spid="20"/>
                                        </p:tgtEl>
                                        <p:attrNameLst>
                                          <p:attrName>ppt_h</p:attrName>
                                        </p:attrNameLst>
                                      </p:cBhvr>
                                      <p:tavLst>
                                        <p:tav tm="0">
                                          <p:val>
                                            <p:fltVal val="0"/>
                                          </p:val>
                                        </p:tav>
                                        <p:tav tm="100000">
                                          <p:val>
                                            <p:strVal val="#ppt_h"/>
                                          </p:val>
                                        </p:tav>
                                      </p:tavLst>
                                    </p:anim>
                                    <p:animEffect transition="in" filter="fade">
                                      <p:cBhvr>
                                        <p:cTn id="9" dur="300"/>
                                        <p:tgtEl>
                                          <p:spTgt spid="2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300"/>
                                        <p:tgtEl>
                                          <p:spTgt spid="21"/>
                                        </p:tgtEl>
                                      </p:cBhvr>
                                    </p:animEffect>
                                  </p:childTnLst>
                                </p:cTn>
                              </p:par>
                              <p:par>
                                <p:cTn id="13" presetID="42" presetClass="path" presetSubtype="0" decel="100000" fill="hold" grpId="1" nodeType="withEffect">
                                  <p:stCondLst>
                                    <p:cond delay="0"/>
                                  </p:stCondLst>
                                  <p:childTnLst>
                                    <p:animMotion origin="layout" path="M -3.125E-6 1.11111E-6 L 0.03672 1.11111E-6 " pathEditMode="relative" rAng="0" ptsTypes="AA">
                                      <p:cBhvr>
                                        <p:cTn id="14" dur="300" spd="-100000" fill="hold"/>
                                        <p:tgtEl>
                                          <p:spTgt spid="21"/>
                                        </p:tgtEl>
                                        <p:attrNameLst>
                                          <p:attrName>ppt_x</p:attrName>
                                          <p:attrName>ppt_y</p:attrName>
                                        </p:attrNameLst>
                                      </p:cBhvr>
                                      <p:rCtr x="1836" y="0"/>
                                    </p:animMotion>
                                  </p:childTnLst>
                                </p:cTn>
                              </p:par>
                            </p:childTnLst>
                          </p:cTn>
                        </p:par>
                        <p:par>
                          <p:cTn id="15" fill="hold">
                            <p:stCondLst>
                              <p:cond delay="3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42" presetClass="path" presetSubtype="0" decel="100000" fill="hold" grpId="1" nodeType="withEffect">
                                  <p:stCondLst>
                                    <p:cond delay="0"/>
                                  </p:stCondLst>
                                  <p:childTnLst>
                                    <p:animMotion origin="layout" path="M -2.08333E-6 -4.81481E-6 L 0.03672 -4.81481E-6 " pathEditMode="relative" rAng="0" ptsTypes="AA">
                                      <p:cBhvr>
                                        <p:cTn id="20" dur="500" spd="-100000" fill="hold"/>
                                        <p:tgtEl>
                                          <p:spTgt spid="18"/>
                                        </p:tgtEl>
                                        <p:attrNameLst>
                                          <p:attrName>ppt_x</p:attrName>
                                          <p:attrName>ppt_y</p:attrName>
                                        </p:attrNameLst>
                                      </p:cBhvr>
                                      <p:rCtr x="1836" y="0"/>
                                    </p:animMotion>
                                  </p:childTnLst>
                                </p:cTn>
                              </p:par>
                            </p:childTnLst>
                          </p:cTn>
                        </p:par>
                        <p:par>
                          <p:cTn id="21" fill="hold">
                            <p:stCondLst>
                              <p:cond delay="800"/>
                            </p:stCondLst>
                            <p:childTnLst>
                              <p:par>
                                <p:cTn id="22" presetID="22" presetClass="entr" presetSubtype="4"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300"/>
                                        <p:tgtEl>
                                          <p:spTgt spid="30"/>
                                        </p:tgtEl>
                                      </p:cBhvr>
                                    </p:animEffect>
                                  </p:childTnLst>
                                </p:cTn>
                              </p:par>
                              <p:par>
                                <p:cTn id="25" presetID="16" presetClass="entr" presetSubtype="37" fill="hold" grpId="0" nodeType="withEffect">
                                  <p:stCondLst>
                                    <p:cond delay="250"/>
                                  </p:stCondLst>
                                  <p:childTnLst>
                                    <p:set>
                                      <p:cBhvr>
                                        <p:cTn id="26" dur="1" fill="hold">
                                          <p:stCondLst>
                                            <p:cond delay="0"/>
                                          </p:stCondLst>
                                        </p:cTn>
                                        <p:tgtEl>
                                          <p:spTgt spid="23"/>
                                        </p:tgtEl>
                                        <p:attrNameLst>
                                          <p:attrName>style.visibility</p:attrName>
                                        </p:attrNameLst>
                                      </p:cBhvr>
                                      <p:to>
                                        <p:strVal val="visible"/>
                                      </p:to>
                                    </p:set>
                                    <p:animEffect transition="in" filter="barn(outVertical)">
                                      <p:cBhvr>
                                        <p:cTn id="27" dur="500"/>
                                        <p:tgtEl>
                                          <p:spTgt spid="23"/>
                                        </p:tgtEl>
                                      </p:cBhvr>
                                    </p:animEffect>
                                  </p:childTnLst>
                                </p:cTn>
                              </p:par>
                            </p:childTnLst>
                          </p:cTn>
                        </p:par>
                        <p:par>
                          <p:cTn id="28" fill="hold">
                            <p:stCondLst>
                              <p:cond delay="1550"/>
                            </p:stCondLst>
                            <p:childTnLst>
                              <p:par>
                                <p:cTn id="29" presetID="16" presetClass="entr" presetSubtype="37"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outVertical)">
                                      <p:cBhvr>
                                        <p:cTn id="31" dur="400"/>
                                        <p:tgtEl>
                                          <p:spTgt spid="40"/>
                                        </p:tgtEl>
                                      </p:cBhvr>
                                    </p:animEffect>
                                  </p:childTnLst>
                                </p:cTn>
                              </p:par>
                              <p:par>
                                <p:cTn id="32" presetID="16" presetClass="entr" presetSubtype="37" fill="hold" grpId="0" nodeType="withEffect">
                                  <p:stCondLst>
                                    <p:cond delay="350"/>
                                  </p:stCondLst>
                                  <p:childTnLst>
                                    <p:set>
                                      <p:cBhvr>
                                        <p:cTn id="33" dur="1" fill="hold">
                                          <p:stCondLst>
                                            <p:cond delay="0"/>
                                          </p:stCondLst>
                                        </p:cTn>
                                        <p:tgtEl>
                                          <p:spTgt spid="41"/>
                                        </p:tgtEl>
                                        <p:attrNameLst>
                                          <p:attrName>style.visibility</p:attrName>
                                        </p:attrNameLst>
                                      </p:cBhvr>
                                      <p:to>
                                        <p:strVal val="visible"/>
                                      </p:to>
                                    </p:set>
                                    <p:animEffect transition="in" filter="barn(outVertical)">
                                      <p:cBhvr>
                                        <p:cTn id="34" dur="250"/>
                                        <p:tgtEl>
                                          <p:spTgt spid="41"/>
                                        </p:tgtEl>
                                      </p:cBhvr>
                                    </p:animEffect>
                                  </p:childTnLst>
                                </p:cTn>
                              </p:par>
                              <p:par>
                                <p:cTn id="35" presetID="16" presetClass="entr" presetSubtype="37" fill="hold" grpId="0" nodeType="withEffect">
                                  <p:stCondLst>
                                    <p:cond delay="350"/>
                                  </p:stCondLst>
                                  <p:childTnLst>
                                    <p:set>
                                      <p:cBhvr>
                                        <p:cTn id="36" dur="1" fill="hold">
                                          <p:stCondLst>
                                            <p:cond delay="0"/>
                                          </p:stCondLst>
                                        </p:cTn>
                                        <p:tgtEl>
                                          <p:spTgt spid="39"/>
                                        </p:tgtEl>
                                        <p:attrNameLst>
                                          <p:attrName>style.visibility</p:attrName>
                                        </p:attrNameLst>
                                      </p:cBhvr>
                                      <p:to>
                                        <p:strVal val="visible"/>
                                      </p:to>
                                    </p:set>
                                    <p:animEffect transition="in" filter="barn(outVertical)">
                                      <p:cBhvr>
                                        <p:cTn id="37" dur="250"/>
                                        <p:tgtEl>
                                          <p:spTgt spid="39"/>
                                        </p:tgtEl>
                                      </p:cBhvr>
                                    </p:animEffect>
                                  </p:childTnLst>
                                </p:cTn>
                              </p:par>
                            </p:childTnLst>
                          </p:cTn>
                        </p:par>
                        <p:par>
                          <p:cTn id="38" fill="hold">
                            <p:stCondLst>
                              <p:cond delay="2150"/>
                            </p:stCondLst>
                            <p:childTnLst>
                              <p:par>
                                <p:cTn id="39" presetID="16" presetClass="entr" presetSubtype="21"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barn(inVertical)">
                                      <p:cBhvr>
                                        <p:cTn id="41" dur="400"/>
                                        <p:tgtEl>
                                          <p:spTgt spid="44"/>
                                        </p:tgtEl>
                                      </p:cBhvr>
                                    </p:animEffect>
                                  </p:childTnLst>
                                </p:cTn>
                              </p:par>
                              <p:par>
                                <p:cTn id="42" presetID="16" presetClass="entr" presetSubtype="37" fill="hold" grpId="0" nodeType="withEffect">
                                  <p:stCondLst>
                                    <p:cond delay="300"/>
                                  </p:stCondLst>
                                  <p:childTnLst>
                                    <p:set>
                                      <p:cBhvr>
                                        <p:cTn id="43" dur="1" fill="hold">
                                          <p:stCondLst>
                                            <p:cond delay="0"/>
                                          </p:stCondLst>
                                        </p:cTn>
                                        <p:tgtEl>
                                          <p:spTgt spid="43"/>
                                        </p:tgtEl>
                                        <p:attrNameLst>
                                          <p:attrName>style.visibility</p:attrName>
                                        </p:attrNameLst>
                                      </p:cBhvr>
                                      <p:to>
                                        <p:strVal val="visible"/>
                                      </p:to>
                                    </p:set>
                                    <p:animEffect transition="in" filter="barn(outVertical)">
                                      <p:cBhvr>
                                        <p:cTn id="44" dur="200"/>
                                        <p:tgtEl>
                                          <p:spTgt spid="43"/>
                                        </p:tgtEl>
                                      </p:cBhvr>
                                    </p:animEffect>
                                  </p:childTnLst>
                                </p:cTn>
                              </p:par>
                              <p:par>
                                <p:cTn id="45" presetID="16" presetClass="entr" presetSubtype="37" fill="hold" grpId="0" nodeType="withEffect">
                                  <p:stCondLst>
                                    <p:cond delay="300"/>
                                  </p:stCondLst>
                                  <p:childTnLst>
                                    <p:set>
                                      <p:cBhvr>
                                        <p:cTn id="46" dur="1" fill="hold">
                                          <p:stCondLst>
                                            <p:cond delay="0"/>
                                          </p:stCondLst>
                                        </p:cTn>
                                        <p:tgtEl>
                                          <p:spTgt spid="45"/>
                                        </p:tgtEl>
                                        <p:attrNameLst>
                                          <p:attrName>style.visibility</p:attrName>
                                        </p:attrNameLst>
                                      </p:cBhvr>
                                      <p:to>
                                        <p:strVal val="visible"/>
                                      </p:to>
                                    </p:set>
                                    <p:animEffect transition="in" filter="barn(outVertical)">
                                      <p:cBhvr>
                                        <p:cTn id="47" dur="2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1" grpId="0"/>
      <p:bldP spid="21" grpId="1"/>
      <p:bldP spid="23" grpId="0" animBg="1"/>
      <p:bldP spid="39" grpId="0" animBg="1"/>
      <p:bldP spid="41" grpId="0" animBg="1"/>
      <p:bldP spid="43" grpId="0" animBg="1"/>
      <p:bldP spid="4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1514261"/>
          </a:xfrm>
        </p:spPr>
        <p:txBody>
          <a:bodyPr/>
          <a:lstStyle/>
          <a:p>
            <a:r>
              <a:rPr lang="en-US" sz="4800" dirty="0"/>
              <a:t>Demonstration: </a:t>
            </a:r>
            <a:r>
              <a:rPr lang="en-US" sz="4800" i="1" dirty="0"/>
              <a:t>Azure Dev Spaces</a:t>
            </a:r>
            <a:endParaRPr lang="en-US" sz="4800" i="1" dirty="0">
              <a:solidFill>
                <a:schemeClr val="accent3"/>
              </a:solidFill>
            </a:endParaRPr>
          </a:p>
        </p:txBody>
      </p:sp>
      <p:sp>
        <p:nvSpPr>
          <p:cNvPr id="7" name="Title 1"/>
          <p:cNvSpPr txBox="1">
            <a:spLocks/>
          </p:cNvSpPr>
          <p:nvPr/>
        </p:nvSpPr>
        <p:spPr>
          <a:xfrm>
            <a:off x="352376" y="2371120"/>
            <a:ext cx="5237936" cy="3730252"/>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400" dirty="0">
              <a:solidFill>
                <a:schemeClr val="tx1"/>
              </a:solidFill>
            </a:endParaRPr>
          </a:p>
          <a:p>
            <a:r>
              <a:rPr lang="en-US" sz="4400" dirty="0">
                <a:solidFill>
                  <a:schemeClr val="tx1"/>
                </a:solidFill>
              </a:rPr>
              <a:t>Use Azure Dev Spaces for local development with AKS</a:t>
            </a:r>
            <a:endParaRPr lang="en-US" sz="3600" dirty="0">
              <a:solidFill>
                <a:schemeClr val="tx1"/>
              </a:solidFill>
            </a:endParaRPr>
          </a:p>
          <a:p>
            <a:endParaRPr lang="en-US" sz="3600" dirty="0">
              <a:solidFill>
                <a:schemeClr val="tx1"/>
              </a:solidFill>
            </a:endParaRPr>
          </a:p>
        </p:txBody>
      </p:sp>
    </p:spTree>
    <p:extLst>
      <p:ext uri="{BB962C8B-B14F-4D97-AF65-F5344CB8AC3E}">
        <p14:creationId xmlns:p14="http://schemas.microsoft.com/office/powerpoint/2010/main" val="10218154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2" name="Group 211">
            <a:extLst>
              <a:ext uri="{FF2B5EF4-FFF2-40B4-BE49-F238E27FC236}">
                <a16:creationId xmlns:a16="http://schemas.microsoft.com/office/drawing/2014/main" id="{7774BD00-2671-4FDF-84A6-5C6F9B85F1C6}"/>
              </a:ext>
            </a:extLst>
          </p:cNvPr>
          <p:cNvGrpSpPr/>
          <p:nvPr/>
        </p:nvGrpSpPr>
        <p:grpSpPr>
          <a:xfrm>
            <a:off x="6111104" y="2535898"/>
            <a:ext cx="5780193" cy="4218578"/>
            <a:chOff x="6111104" y="2535898"/>
            <a:chExt cx="5780193" cy="4218578"/>
          </a:xfrm>
        </p:grpSpPr>
        <p:sp>
          <p:nvSpPr>
            <p:cNvPr id="22" name="Rectangle: Rounded Corners 21">
              <a:extLst>
                <a:ext uri="{FF2B5EF4-FFF2-40B4-BE49-F238E27FC236}">
                  <a16:creationId xmlns:a16="http://schemas.microsoft.com/office/drawing/2014/main" id="{540F50E0-E6A7-4E26-B9D6-E3AD569CAE6F}"/>
                </a:ext>
              </a:extLst>
            </p:cNvPr>
            <p:cNvSpPr/>
            <p:nvPr/>
          </p:nvSpPr>
          <p:spPr bwMode="auto">
            <a:xfrm>
              <a:off x="6111104" y="2736520"/>
              <a:ext cx="5780193" cy="401795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1" name="Title 1">
              <a:extLst>
                <a:ext uri="{FF2B5EF4-FFF2-40B4-BE49-F238E27FC236}">
                  <a16:creationId xmlns:a16="http://schemas.microsoft.com/office/drawing/2014/main" id="{D6552557-02FC-4D15-8D05-DE09B499BCA0}"/>
                </a:ext>
              </a:extLst>
            </p:cNvPr>
            <p:cNvSpPr txBox="1">
              <a:spLocks/>
            </p:cNvSpPr>
            <p:nvPr/>
          </p:nvSpPr>
          <p:spPr>
            <a:xfrm>
              <a:off x="6111104" y="253589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a:solidFill>
                    <a:srgbClr val="000000"/>
                  </a:solidFill>
                </a:rPr>
                <a:t>AKS cluster</a:t>
              </a:r>
            </a:p>
          </p:txBody>
        </p:sp>
      </p:gr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Dev Spaces</a:t>
            </a:r>
          </a:p>
        </p:txBody>
      </p:sp>
      <p:sp>
        <p:nvSpPr>
          <p:cNvPr id="14" name="Title 16">
            <a:extLst>
              <a:ext uri="{FF2B5EF4-FFF2-40B4-BE49-F238E27FC236}">
                <a16:creationId xmlns:a16="http://schemas.microsoft.com/office/drawing/2014/main" id="{E6B161DC-5ACA-44E2-96B0-B04CD11433FB}"/>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͏The “Integration” dev space is running a full baseline version of the entire application</a:t>
            </a:r>
          </a:p>
        </p:txBody>
      </p:sp>
      <p:sp>
        <p:nvSpPr>
          <p:cNvPr id="15" name="Title 16">
            <a:extLst>
              <a:ext uri="{FF2B5EF4-FFF2-40B4-BE49-F238E27FC236}">
                <a16:creationId xmlns:a16="http://schemas.microsoft.com/office/drawing/2014/main" id="{CFB92DCD-B3BB-4340-B366-C428856464BD}"/>
              </a:ext>
            </a:extLst>
          </p:cNvPr>
          <p:cNvSpPr txBox="1">
            <a:spLocks/>
          </p:cNvSpPr>
          <p:nvPr/>
        </p:nvSpPr>
        <p:spPr>
          <a:xfrm>
            <a:off x="465138" y="2822951"/>
            <a:ext cx="338328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͏John and Sanjay are collaborating on </a:t>
            </a:r>
            <a:r>
              <a:rPr lang="en-US" sz="1400" b="0" spc="0" err="1">
                <a:solidFill>
                  <a:srgbClr val="0078D4"/>
                </a:solidFill>
                <a:latin typeface="Segoe UI" panose="020B0502040204020203" pitchFamily="34" charset="0"/>
              </a:rPr>
              <a:t>FeatureX</a:t>
            </a:r>
            <a:r>
              <a:rPr lang="en-US" sz="1400" b="0" spc="0">
                <a:solidFill>
                  <a:srgbClr val="0078D4"/>
                </a:solidFill>
                <a:latin typeface="Segoe UI" panose="020B0502040204020203" pitchFamily="34" charset="0"/>
              </a:rPr>
              <a:t>; it is setup as a dev space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and running all the modified services required to implement a feature</a:t>
            </a:r>
          </a:p>
        </p:txBody>
      </p:sp>
      <p:sp>
        <p:nvSpPr>
          <p:cNvPr id="16" name="Title 16">
            <a:extLst>
              <a:ext uri="{FF2B5EF4-FFF2-40B4-BE49-F238E27FC236}">
                <a16:creationId xmlns:a16="http://schemas.microsoft.com/office/drawing/2014/main" id="{8CD8344B-7A8B-4E9F-A2F9-0271F0BDA9E0}"/>
              </a:ext>
            </a:extLst>
          </p:cNvPr>
          <p:cNvSpPr txBox="1">
            <a:spLocks/>
          </p:cNvSpPr>
          <p:nvPr/>
        </p:nvSpPr>
        <p:spPr>
          <a:xfrm>
            <a:off x="465138" y="3855136"/>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͏Code is committed to the master source control</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4064000" y="1886857"/>
            <a:ext cx="0" cy="4809067"/>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itle 16">
            <a:extLst>
              <a:ext uri="{FF2B5EF4-FFF2-40B4-BE49-F238E27FC236}">
                <a16:creationId xmlns:a16="http://schemas.microsoft.com/office/drawing/2014/main" id="{B015350E-550A-4379-944A-8B5F6A1F9C16}"/>
              </a:ext>
            </a:extLst>
          </p:cNvPr>
          <p:cNvSpPr txBox="1">
            <a:spLocks/>
          </p:cNvSpPr>
          <p:nvPr/>
        </p:nvSpPr>
        <p:spPr>
          <a:xfrm>
            <a:off x="465138" y="4456434"/>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͏A CI/CD pipeline can be triggered to deploy into “Integration,” which updates the team's baseline</a:t>
            </a:r>
          </a:p>
        </p:txBody>
      </p:sp>
      <p:grpSp>
        <p:nvGrpSpPr>
          <p:cNvPr id="6" name="Group 5">
            <a:extLst>
              <a:ext uri="{FF2B5EF4-FFF2-40B4-BE49-F238E27FC236}">
                <a16:creationId xmlns:a16="http://schemas.microsoft.com/office/drawing/2014/main" id="{A4AB5C73-1992-4359-BF2B-7FF099D4AA1B}"/>
              </a:ext>
            </a:extLst>
          </p:cNvPr>
          <p:cNvGrpSpPr/>
          <p:nvPr/>
        </p:nvGrpSpPr>
        <p:grpSpPr>
          <a:xfrm>
            <a:off x="4843003" y="5165165"/>
            <a:ext cx="680330" cy="869064"/>
            <a:chOff x="4688701" y="4659335"/>
            <a:chExt cx="680330" cy="869064"/>
          </a:xfrm>
        </p:grpSpPr>
        <p:sp>
          <p:nvSpPr>
            <p:cNvPr id="25" name="Rectangle: Rounded Corners 24">
              <a:extLst>
                <a:ext uri="{FF2B5EF4-FFF2-40B4-BE49-F238E27FC236}">
                  <a16:creationId xmlns:a16="http://schemas.microsoft.com/office/drawing/2014/main" id="{14B7A52A-569A-44E2-8A0F-F4FA57E9110B}"/>
                </a:ext>
              </a:extLst>
            </p:cNvPr>
            <p:cNvSpPr/>
            <p:nvPr/>
          </p:nvSpPr>
          <p:spPr bwMode="auto">
            <a:xfrm>
              <a:off x="4695110" y="4860887"/>
              <a:ext cx="667512" cy="667512"/>
            </a:xfrm>
            <a:prstGeom prst="roundRect">
              <a:avLst>
                <a:gd name="adj" fmla="val 3125"/>
              </a:avLst>
            </a:prstGeom>
            <a:no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6" name="Title 1">
              <a:extLst>
                <a:ext uri="{FF2B5EF4-FFF2-40B4-BE49-F238E27FC236}">
                  <a16:creationId xmlns:a16="http://schemas.microsoft.com/office/drawing/2014/main" id="{FF6DFC9F-39D6-4AE3-8787-70C9906D764C}"/>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Sanjay</a:t>
              </a:r>
            </a:p>
          </p:txBody>
        </p:sp>
        <p:sp>
          <p:nvSpPr>
            <p:cNvPr id="27" name="people_4" title="Icon of a person">
              <a:extLst>
                <a:ext uri="{FF2B5EF4-FFF2-40B4-BE49-F238E27FC236}">
                  <a16:creationId xmlns:a16="http://schemas.microsoft.com/office/drawing/2014/main" id="{68F66634-C3E8-49FF-9CBA-F0FA3EE30CB6}"/>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accent3">
                  <a:lumMod val="25000"/>
                  <a:lumOff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C03AFF27-684D-4E3B-9C08-31FD0BAB3949}"/>
              </a:ext>
            </a:extLst>
          </p:cNvPr>
          <p:cNvGrpSpPr/>
          <p:nvPr/>
        </p:nvGrpSpPr>
        <p:grpSpPr>
          <a:xfrm>
            <a:off x="4843003" y="4128301"/>
            <a:ext cx="680330" cy="869064"/>
            <a:chOff x="4688701" y="4659335"/>
            <a:chExt cx="680330" cy="869064"/>
          </a:xfrm>
        </p:grpSpPr>
        <p:sp>
          <p:nvSpPr>
            <p:cNvPr id="35" name="Rectangle: Rounded Corners 34">
              <a:extLst>
                <a:ext uri="{FF2B5EF4-FFF2-40B4-BE49-F238E27FC236}">
                  <a16:creationId xmlns:a16="http://schemas.microsoft.com/office/drawing/2014/main" id="{DF3793A2-E2B4-4C56-97AD-B5B1B7E933B2}"/>
                </a:ext>
              </a:extLst>
            </p:cNvPr>
            <p:cNvSpPr/>
            <p:nvPr/>
          </p:nvSpPr>
          <p:spPr bwMode="auto">
            <a:xfrm>
              <a:off x="4695110" y="4860887"/>
              <a:ext cx="667512" cy="667512"/>
            </a:xfrm>
            <a:prstGeom prst="roundRect">
              <a:avLst>
                <a:gd name="adj" fmla="val 3125"/>
              </a:avLst>
            </a:prstGeom>
            <a:no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6" name="Title 1">
              <a:extLst>
                <a:ext uri="{FF2B5EF4-FFF2-40B4-BE49-F238E27FC236}">
                  <a16:creationId xmlns:a16="http://schemas.microsoft.com/office/drawing/2014/main" id="{9DAE935F-1F39-4C53-B4E9-0E41CD9B7304}"/>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John</a:t>
              </a:r>
            </a:p>
          </p:txBody>
        </p:sp>
        <p:sp>
          <p:nvSpPr>
            <p:cNvPr id="37" name="people_4" title="Icon of a person">
              <a:extLst>
                <a:ext uri="{FF2B5EF4-FFF2-40B4-BE49-F238E27FC236}">
                  <a16:creationId xmlns:a16="http://schemas.microsoft.com/office/drawing/2014/main" id="{D1FAC50D-DAA6-4FE9-B107-665F5DD9D258}"/>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F74B7481-3A68-4FA0-B08D-9CFF10510E09}"/>
              </a:ext>
            </a:extLst>
          </p:cNvPr>
          <p:cNvGrpSpPr/>
          <p:nvPr/>
        </p:nvGrpSpPr>
        <p:grpSpPr>
          <a:xfrm>
            <a:off x="4843003" y="3091437"/>
            <a:ext cx="680330" cy="869064"/>
            <a:chOff x="4688701" y="4659335"/>
            <a:chExt cx="680330" cy="869064"/>
          </a:xfrm>
        </p:grpSpPr>
        <p:sp>
          <p:nvSpPr>
            <p:cNvPr id="39" name="Rectangle: Rounded Corners 38">
              <a:extLst>
                <a:ext uri="{FF2B5EF4-FFF2-40B4-BE49-F238E27FC236}">
                  <a16:creationId xmlns:a16="http://schemas.microsoft.com/office/drawing/2014/main" id="{FA797370-66C3-4915-A916-B944FA150424}"/>
                </a:ext>
              </a:extLst>
            </p:cNvPr>
            <p:cNvSpPr/>
            <p:nvPr/>
          </p:nvSpPr>
          <p:spPr bwMode="auto">
            <a:xfrm>
              <a:off x="4695110" y="4860887"/>
              <a:ext cx="667512" cy="667512"/>
            </a:xfrm>
            <a:prstGeom prst="roundRect">
              <a:avLst>
                <a:gd name="adj" fmla="val 3125"/>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0" name="Title 1">
              <a:extLst>
                <a:ext uri="{FF2B5EF4-FFF2-40B4-BE49-F238E27FC236}">
                  <a16:creationId xmlns:a16="http://schemas.microsoft.com/office/drawing/2014/main" id="{D0288D8A-BD4F-4EF7-83BD-E547F98CC0F0}"/>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Lisa</a:t>
              </a:r>
            </a:p>
          </p:txBody>
        </p:sp>
        <p:sp>
          <p:nvSpPr>
            <p:cNvPr id="41" name="people_4" title="Icon of a person">
              <a:extLst>
                <a:ext uri="{FF2B5EF4-FFF2-40B4-BE49-F238E27FC236}">
                  <a16:creationId xmlns:a16="http://schemas.microsoft.com/office/drawing/2014/main" id="{C8318EA3-0F44-43FF-9FB2-AF4F3A3B8596}"/>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B03966BF-5B30-4061-99E3-1402F188ADC9}"/>
              </a:ext>
            </a:extLst>
          </p:cNvPr>
          <p:cNvGrpSpPr/>
          <p:nvPr/>
        </p:nvGrpSpPr>
        <p:grpSpPr>
          <a:xfrm>
            <a:off x="6385274" y="3828720"/>
            <a:ext cx="892420" cy="1140051"/>
            <a:chOff x="6507637" y="3391313"/>
            <a:chExt cx="892420" cy="1140051"/>
          </a:xfrm>
        </p:grpSpPr>
        <p:sp>
          <p:nvSpPr>
            <p:cNvPr id="44" name="Rectangle: Rounded Corners 43">
              <a:extLst>
                <a:ext uri="{FF2B5EF4-FFF2-40B4-BE49-F238E27FC236}">
                  <a16:creationId xmlns:a16="http://schemas.microsoft.com/office/drawing/2014/main" id="{713E0AA3-93A3-46CF-873A-D9B609E34D36}"/>
                </a:ext>
              </a:extLst>
            </p:cNvPr>
            <p:cNvSpPr/>
            <p:nvPr/>
          </p:nvSpPr>
          <p:spPr bwMode="auto">
            <a:xfrm>
              <a:off x="6507637" y="3591591"/>
              <a:ext cx="892420" cy="939773"/>
            </a:xfrm>
            <a:prstGeom prst="roundRect">
              <a:avLst>
                <a:gd name="adj" fmla="val 3125"/>
              </a:avLst>
            </a:prstGeom>
            <a:solidFill>
              <a:schemeClr val="bg1"/>
            </a:solidFill>
            <a:ln w="12700">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57" name="Title 1">
              <a:extLst>
                <a:ext uri="{FF2B5EF4-FFF2-40B4-BE49-F238E27FC236}">
                  <a16:creationId xmlns:a16="http://schemas.microsoft.com/office/drawing/2014/main" id="{264B76A5-F004-4608-9B1A-B44BA2460EFD}"/>
                </a:ext>
              </a:extLst>
            </p:cNvPr>
            <p:cNvSpPr txBox="1">
              <a:spLocks/>
            </p:cNvSpPr>
            <p:nvPr/>
          </p:nvSpPr>
          <p:spPr>
            <a:xfrm>
              <a:off x="6613682" y="3391313"/>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John</a:t>
              </a:r>
            </a:p>
          </p:txBody>
        </p:sp>
        <p:sp>
          <p:nvSpPr>
            <p:cNvPr id="58" name="Title 1">
              <a:extLst>
                <a:ext uri="{FF2B5EF4-FFF2-40B4-BE49-F238E27FC236}">
                  <a16:creationId xmlns:a16="http://schemas.microsoft.com/office/drawing/2014/main" id="{8ABA5FBE-04E0-4666-BB43-AD7251C11EEF}"/>
                </a:ext>
              </a:extLst>
            </p:cNvPr>
            <p:cNvSpPr txBox="1">
              <a:spLocks/>
            </p:cNvSpPr>
            <p:nvPr/>
          </p:nvSpPr>
          <p:spPr>
            <a:xfrm>
              <a:off x="6579359" y="3641685"/>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62" name="Group 61">
              <a:extLst>
                <a:ext uri="{FF2B5EF4-FFF2-40B4-BE49-F238E27FC236}">
                  <a16:creationId xmlns:a16="http://schemas.microsoft.com/office/drawing/2014/main" id="{666DA1FF-9840-4916-BCFF-7572CB2D3968}"/>
                </a:ext>
              </a:extLst>
            </p:cNvPr>
            <p:cNvGrpSpPr/>
            <p:nvPr/>
          </p:nvGrpSpPr>
          <p:grpSpPr>
            <a:xfrm>
              <a:off x="6650407" y="3878035"/>
              <a:ext cx="606880" cy="537716"/>
              <a:chOff x="6643006" y="3867150"/>
              <a:chExt cx="606880" cy="537716"/>
            </a:xfrm>
          </p:grpSpPr>
          <p:sp>
            <p:nvSpPr>
              <p:cNvPr id="60" name="Hexagon 59">
                <a:extLst>
                  <a:ext uri="{FF2B5EF4-FFF2-40B4-BE49-F238E27FC236}">
                    <a16:creationId xmlns:a16="http://schemas.microsoft.com/office/drawing/2014/main" id="{DD86678A-8ADD-4EB5-AB2D-EBC31C232F62}"/>
                  </a:ext>
                </a:extLst>
              </p:cNvPr>
              <p:cNvSpPr/>
              <p:nvPr/>
            </p:nvSpPr>
            <p:spPr bwMode="auto">
              <a:xfrm>
                <a:off x="6643006" y="3867150"/>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BF6AF221-10F5-4D44-A8C8-6D6D5017DD7D}"/>
                  </a:ext>
                </a:extLst>
              </p:cNvPr>
              <p:cNvSpPr/>
              <p:nvPr/>
            </p:nvSpPr>
            <p:spPr bwMode="auto">
              <a:xfrm>
                <a:off x="6926035" y="4125685"/>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64104412-0FD3-4BF3-82C0-E44F18520A7F}"/>
              </a:ext>
            </a:extLst>
          </p:cNvPr>
          <p:cNvGrpSpPr/>
          <p:nvPr/>
        </p:nvGrpSpPr>
        <p:grpSpPr>
          <a:xfrm>
            <a:off x="6385274" y="5113236"/>
            <a:ext cx="892420" cy="1140051"/>
            <a:chOff x="6494030" y="4213185"/>
            <a:chExt cx="892420" cy="1140051"/>
          </a:xfrm>
        </p:grpSpPr>
        <p:sp>
          <p:nvSpPr>
            <p:cNvPr id="65" name="Rectangle: Rounded Corners 64">
              <a:extLst>
                <a:ext uri="{FF2B5EF4-FFF2-40B4-BE49-F238E27FC236}">
                  <a16:creationId xmlns:a16="http://schemas.microsoft.com/office/drawing/2014/main" id="{955F93BD-B8F8-49C9-A096-9F03A47D858B}"/>
                </a:ext>
              </a:extLst>
            </p:cNvPr>
            <p:cNvSpPr/>
            <p:nvPr/>
          </p:nvSpPr>
          <p:spPr bwMode="auto">
            <a:xfrm>
              <a:off x="6494030" y="4413463"/>
              <a:ext cx="892420" cy="939773"/>
            </a:xfrm>
            <a:prstGeom prst="roundRect">
              <a:avLst>
                <a:gd name="adj" fmla="val 3125"/>
              </a:avLst>
            </a:prstGeom>
            <a:solidFill>
              <a:schemeClr val="bg1"/>
            </a:solidFill>
            <a:ln w="12700">
              <a:solidFill>
                <a:schemeClr val="accent3">
                  <a:lumMod val="25000"/>
                  <a:lumOff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6" name="Title 1">
              <a:extLst>
                <a:ext uri="{FF2B5EF4-FFF2-40B4-BE49-F238E27FC236}">
                  <a16:creationId xmlns:a16="http://schemas.microsoft.com/office/drawing/2014/main" id="{E058BF29-C872-4E48-A08D-0C8B66882077}"/>
                </a:ext>
              </a:extLst>
            </p:cNvPr>
            <p:cNvSpPr txBox="1">
              <a:spLocks/>
            </p:cNvSpPr>
            <p:nvPr/>
          </p:nvSpPr>
          <p:spPr>
            <a:xfrm>
              <a:off x="6600075" y="421318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Sanjay</a:t>
              </a:r>
            </a:p>
          </p:txBody>
        </p:sp>
        <p:sp>
          <p:nvSpPr>
            <p:cNvPr id="67" name="Title 1">
              <a:extLst>
                <a:ext uri="{FF2B5EF4-FFF2-40B4-BE49-F238E27FC236}">
                  <a16:creationId xmlns:a16="http://schemas.microsoft.com/office/drawing/2014/main" id="{608D1F36-1C76-469B-AD8D-A43D69D15798}"/>
                </a:ext>
              </a:extLst>
            </p:cNvPr>
            <p:cNvSpPr txBox="1">
              <a:spLocks/>
            </p:cNvSpPr>
            <p:nvPr/>
          </p:nvSpPr>
          <p:spPr>
            <a:xfrm>
              <a:off x="6565752" y="4463557"/>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69" name="Group 68">
              <a:extLst>
                <a:ext uri="{FF2B5EF4-FFF2-40B4-BE49-F238E27FC236}">
                  <a16:creationId xmlns:a16="http://schemas.microsoft.com/office/drawing/2014/main" id="{69E1117B-FF49-4E3F-9C10-14135CA19304}"/>
                </a:ext>
              </a:extLst>
            </p:cNvPr>
            <p:cNvGrpSpPr/>
            <p:nvPr/>
          </p:nvGrpSpPr>
          <p:grpSpPr>
            <a:xfrm>
              <a:off x="6635821" y="4691743"/>
              <a:ext cx="608838" cy="567650"/>
              <a:chOff x="6673705" y="3853544"/>
              <a:chExt cx="608838" cy="567650"/>
            </a:xfrm>
            <a:solidFill>
              <a:schemeClr val="accent3">
                <a:lumMod val="25000"/>
                <a:lumOff val="75000"/>
                <a:alpha val="25000"/>
              </a:schemeClr>
            </a:solidFill>
          </p:grpSpPr>
          <p:sp>
            <p:nvSpPr>
              <p:cNvPr id="70" name="Hexagon 69">
                <a:extLst>
                  <a:ext uri="{FF2B5EF4-FFF2-40B4-BE49-F238E27FC236}">
                    <a16:creationId xmlns:a16="http://schemas.microsoft.com/office/drawing/2014/main" id="{E7F1ED4F-1DA9-4AA9-A200-A200C4A00600}"/>
                  </a:ext>
                </a:extLst>
              </p:cNvPr>
              <p:cNvSpPr/>
              <p:nvPr/>
            </p:nvSpPr>
            <p:spPr bwMode="auto">
              <a:xfrm>
                <a:off x="6958692" y="3986893"/>
                <a:ext cx="323851" cy="279181"/>
              </a:xfrm>
              <a:prstGeom prst="hexagon">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Flowchart: Magnetic Disk 70">
                <a:extLst>
                  <a:ext uri="{FF2B5EF4-FFF2-40B4-BE49-F238E27FC236}">
                    <a16:creationId xmlns:a16="http://schemas.microsoft.com/office/drawing/2014/main" id="{F9369B80-B872-4042-9722-49ABCE10C9D5}"/>
                  </a:ext>
                </a:extLst>
              </p:cNvPr>
              <p:cNvSpPr/>
              <p:nvPr/>
            </p:nvSpPr>
            <p:spPr bwMode="auto">
              <a:xfrm>
                <a:off x="6673705" y="4142013"/>
                <a:ext cx="230559" cy="279181"/>
              </a:xfrm>
              <a:prstGeom prst="flowChartMagneticDisk">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9ADCF610-BDB9-4FAA-A920-FF1E839507FF}"/>
                  </a:ext>
                </a:extLst>
              </p:cNvPr>
              <p:cNvSpPr/>
              <p:nvPr/>
            </p:nvSpPr>
            <p:spPr bwMode="auto">
              <a:xfrm>
                <a:off x="6705599" y="3853544"/>
                <a:ext cx="235459" cy="202981"/>
              </a:xfrm>
              <a:prstGeom prst="hexagon">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7BBED545-5C46-4CEF-A9A5-D8A2B497A7F3}"/>
              </a:ext>
            </a:extLst>
          </p:cNvPr>
          <p:cNvGrpSpPr/>
          <p:nvPr/>
        </p:nvGrpSpPr>
        <p:grpSpPr>
          <a:xfrm>
            <a:off x="7549999" y="2872379"/>
            <a:ext cx="892420" cy="1140051"/>
            <a:chOff x="7590967" y="2343658"/>
            <a:chExt cx="892420" cy="1140051"/>
          </a:xfrm>
        </p:grpSpPr>
        <p:sp>
          <p:nvSpPr>
            <p:cNvPr id="77" name="Rectangle: Rounded Corners 76">
              <a:extLst>
                <a:ext uri="{FF2B5EF4-FFF2-40B4-BE49-F238E27FC236}">
                  <a16:creationId xmlns:a16="http://schemas.microsoft.com/office/drawing/2014/main" id="{B13301C8-C19D-4890-B924-997F7A9154A2}"/>
                </a:ext>
              </a:extLst>
            </p:cNvPr>
            <p:cNvSpPr/>
            <p:nvPr/>
          </p:nvSpPr>
          <p:spPr bwMode="auto">
            <a:xfrm>
              <a:off x="7590967" y="2543936"/>
              <a:ext cx="892420" cy="939773"/>
            </a:xfrm>
            <a:prstGeom prst="roundRect">
              <a:avLst>
                <a:gd name="adj" fmla="val 3125"/>
              </a:avLst>
            </a:prstGeom>
            <a:solidFill>
              <a:schemeClr val="bg1"/>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8" name="Title 1">
              <a:extLst>
                <a:ext uri="{FF2B5EF4-FFF2-40B4-BE49-F238E27FC236}">
                  <a16:creationId xmlns:a16="http://schemas.microsoft.com/office/drawing/2014/main" id="{D0C15337-B745-4894-AF95-CCEBBA1C48DF}"/>
                </a:ext>
              </a:extLst>
            </p:cNvPr>
            <p:cNvSpPr txBox="1">
              <a:spLocks/>
            </p:cNvSpPr>
            <p:nvPr/>
          </p:nvSpPr>
          <p:spPr>
            <a:xfrm>
              <a:off x="7697012" y="234365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Lisa</a:t>
              </a:r>
            </a:p>
          </p:txBody>
        </p:sp>
        <p:sp>
          <p:nvSpPr>
            <p:cNvPr id="79" name="Title 1">
              <a:extLst>
                <a:ext uri="{FF2B5EF4-FFF2-40B4-BE49-F238E27FC236}">
                  <a16:creationId xmlns:a16="http://schemas.microsoft.com/office/drawing/2014/main" id="{ED8C0F37-65CB-4243-8988-B423389A858E}"/>
                </a:ext>
              </a:extLst>
            </p:cNvPr>
            <p:cNvSpPr txBox="1">
              <a:spLocks/>
            </p:cNvSpPr>
            <p:nvPr/>
          </p:nvSpPr>
          <p:spPr>
            <a:xfrm>
              <a:off x="7662689" y="2594030"/>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08" name="Group 107">
              <a:extLst>
                <a:ext uri="{FF2B5EF4-FFF2-40B4-BE49-F238E27FC236}">
                  <a16:creationId xmlns:a16="http://schemas.microsoft.com/office/drawing/2014/main" id="{816EFBB8-9BFB-4E63-A26C-4BC6C858A230}"/>
                </a:ext>
              </a:extLst>
            </p:cNvPr>
            <p:cNvGrpSpPr/>
            <p:nvPr/>
          </p:nvGrpSpPr>
          <p:grpSpPr>
            <a:xfrm>
              <a:off x="7763016" y="2862659"/>
              <a:ext cx="548322" cy="481130"/>
              <a:chOff x="7803181" y="2862659"/>
              <a:chExt cx="548322" cy="481130"/>
            </a:xfrm>
          </p:grpSpPr>
          <p:sp>
            <p:nvSpPr>
              <p:cNvPr id="81" name="Hexagon 80">
                <a:extLst>
                  <a:ext uri="{FF2B5EF4-FFF2-40B4-BE49-F238E27FC236}">
                    <a16:creationId xmlns:a16="http://schemas.microsoft.com/office/drawing/2014/main" id="{BEEE6BBD-52D6-4553-BD2C-83B1722D7120}"/>
                  </a:ext>
                </a:extLst>
              </p:cNvPr>
              <p:cNvSpPr/>
              <p:nvPr/>
            </p:nvSpPr>
            <p:spPr bwMode="auto">
              <a:xfrm>
                <a:off x="7803181" y="2862659"/>
                <a:ext cx="323851" cy="279181"/>
              </a:xfrm>
              <a:prstGeom prst="hexagon">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Isosceles Triangle 106">
                <a:extLst>
                  <a:ext uri="{FF2B5EF4-FFF2-40B4-BE49-F238E27FC236}">
                    <a16:creationId xmlns:a16="http://schemas.microsoft.com/office/drawing/2014/main" id="{CCD86FB1-00C1-4A91-A954-CBCE4799331C}"/>
                  </a:ext>
                </a:extLst>
              </p:cNvPr>
              <p:cNvSpPr/>
              <p:nvPr/>
            </p:nvSpPr>
            <p:spPr bwMode="auto">
              <a:xfrm>
                <a:off x="8027652" y="3064608"/>
                <a:ext cx="323851" cy="279181"/>
              </a:xfrm>
              <a:prstGeom prst="triangle">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4" name="Group 93">
            <a:extLst>
              <a:ext uri="{FF2B5EF4-FFF2-40B4-BE49-F238E27FC236}">
                <a16:creationId xmlns:a16="http://schemas.microsoft.com/office/drawing/2014/main" id="{F4881D8D-982E-4375-864A-02A1006987E9}"/>
              </a:ext>
            </a:extLst>
          </p:cNvPr>
          <p:cNvGrpSpPr/>
          <p:nvPr/>
        </p:nvGrpSpPr>
        <p:grpSpPr>
          <a:xfrm>
            <a:off x="7549999" y="4162796"/>
            <a:ext cx="892420" cy="1756415"/>
            <a:chOff x="7591712" y="3558535"/>
            <a:chExt cx="892420" cy="1756415"/>
          </a:xfrm>
        </p:grpSpPr>
        <p:sp>
          <p:nvSpPr>
            <p:cNvPr id="84" name="Rectangle: Rounded Corners 83">
              <a:extLst>
                <a:ext uri="{FF2B5EF4-FFF2-40B4-BE49-F238E27FC236}">
                  <a16:creationId xmlns:a16="http://schemas.microsoft.com/office/drawing/2014/main" id="{2FD37940-F9B8-4B22-863F-290D151EFB14}"/>
                </a:ext>
              </a:extLst>
            </p:cNvPr>
            <p:cNvSpPr/>
            <p:nvPr/>
          </p:nvSpPr>
          <p:spPr bwMode="auto">
            <a:xfrm>
              <a:off x="7591712" y="3758813"/>
              <a:ext cx="892420" cy="1556137"/>
            </a:xfrm>
            <a:prstGeom prst="roundRect">
              <a:avLst>
                <a:gd name="adj" fmla="val 3125"/>
              </a:avLst>
            </a:prstGeom>
            <a:solidFill>
              <a:schemeClr val="bg1"/>
            </a:solidFill>
            <a:ln w="12700">
              <a:gradFill>
                <a:gsLst>
                  <a:gs pos="0">
                    <a:srgbClr val="00B050"/>
                  </a:gs>
                  <a:gs pos="100000">
                    <a:schemeClr val="accent3">
                      <a:lumMod val="25000"/>
                      <a:lumOff val="75000"/>
                    </a:schemeClr>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5" name="Title 1">
              <a:extLst>
                <a:ext uri="{FF2B5EF4-FFF2-40B4-BE49-F238E27FC236}">
                  <a16:creationId xmlns:a16="http://schemas.microsoft.com/office/drawing/2014/main" id="{52F15FF2-9A93-4721-82EC-64A0468141D1}"/>
                </a:ext>
              </a:extLst>
            </p:cNvPr>
            <p:cNvSpPr txBox="1">
              <a:spLocks/>
            </p:cNvSpPr>
            <p:nvPr/>
          </p:nvSpPr>
          <p:spPr>
            <a:xfrm>
              <a:off x="7697757" y="35585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err="1">
                  <a:solidFill>
                    <a:srgbClr val="000000"/>
                  </a:solidFill>
                </a:rPr>
                <a:t>FeatureX</a:t>
              </a:r>
              <a:endParaRPr lang="en-US">
                <a:solidFill>
                  <a:srgbClr val="000000"/>
                </a:solidFill>
              </a:endParaRPr>
            </a:p>
          </p:txBody>
        </p:sp>
        <p:sp>
          <p:nvSpPr>
            <p:cNvPr id="86" name="Title 1">
              <a:extLst>
                <a:ext uri="{FF2B5EF4-FFF2-40B4-BE49-F238E27FC236}">
                  <a16:creationId xmlns:a16="http://schemas.microsoft.com/office/drawing/2014/main" id="{1FF3DE9A-6EE1-49F9-A750-AB1ACC710D78}"/>
                </a:ext>
              </a:extLst>
            </p:cNvPr>
            <p:cNvSpPr txBox="1">
              <a:spLocks/>
            </p:cNvSpPr>
            <p:nvPr/>
          </p:nvSpPr>
          <p:spPr>
            <a:xfrm>
              <a:off x="7663434" y="3808907"/>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93" name="Group 92">
              <a:extLst>
                <a:ext uri="{FF2B5EF4-FFF2-40B4-BE49-F238E27FC236}">
                  <a16:creationId xmlns:a16="http://schemas.microsoft.com/office/drawing/2014/main" id="{B0F34BEB-EE80-4FAF-B4E9-FA4C012F9552}"/>
                </a:ext>
              </a:extLst>
            </p:cNvPr>
            <p:cNvGrpSpPr/>
            <p:nvPr/>
          </p:nvGrpSpPr>
          <p:grpSpPr>
            <a:xfrm>
              <a:off x="7709990" y="4075197"/>
              <a:ext cx="655865" cy="1111937"/>
              <a:chOff x="7726318" y="4099689"/>
              <a:chExt cx="655865" cy="1111937"/>
            </a:xfrm>
          </p:grpSpPr>
          <p:sp>
            <p:nvSpPr>
              <p:cNvPr id="88" name="Hexagon 87">
                <a:extLst>
                  <a:ext uri="{FF2B5EF4-FFF2-40B4-BE49-F238E27FC236}">
                    <a16:creationId xmlns:a16="http://schemas.microsoft.com/office/drawing/2014/main" id="{926C1A40-80DC-488C-AA71-15687CEDC917}"/>
                  </a:ext>
                </a:extLst>
              </p:cNvPr>
              <p:cNvSpPr/>
              <p:nvPr/>
            </p:nvSpPr>
            <p:spPr bwMode="auto">
              <a:xfrm>
                <a:off x="7726318" y="4499735"/>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A5623EF2-5F63-4C40-932B-4455AAFD37AF}"/>
                  </a:ext>
                </a:extLst>
              </p:cNvPr>
              <p:cNvSpPr/>
              <p:nvPr/>
            </p:nvSpPr>
            <p:spPr bwMode="auto">
              <a:xfrm>
                <a:off x="8058332" y="4771878"/>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Hexagon 89">
                <a:extLst>
                  <a:ext uri="{FF2B5EF4-FFF2-40B4-BE49-F238E27FC236}">
                    <a16:creationId xmlns:a16="http://schemas.microsoft.com/office/drawing/2014/main" id="{EA10BFF7-9562-4EBA-9EF2-ACAA5C7B35E4}"/>
                  </a:ext>
                </a:extLst>
              </p:cNvPr>
              <p:cNvSpPr/>
              <p:nvPr/>
            </p:nvSpPr>
            <p:spPr bwMode="auto">
              <a:xfrm>
                <a:off x="7810714" y="4099689"/>
                <a:ext cx="323851" cy="2791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1" name="Flowchart: Magnetic Disk 90">
                <a:extLst>
                  <a:ext uri="{FF2B5EF4-FFF2-40B4-BE49-F238E27FC236}">
                    <a16:creationId xmlns:a16="http://schemas.microsoft.com/office/drawing/2014/main" id="{94AA0F59-E0D1-4565-A188-724563F6AFCB}"/>
                  </a:ext>
                </a:extLst>
              </p:cNvPr>
              <p:cNvSpPr/>
              <p:nvPr/>
            </p:nvSpPr>
            <p:spPr bwMode="auto">
              <a:xfrm>
                <a:off x="7737999" y="4932445"/>
                <a:ext cx="230559" cy="279181"/>
              </a:xfrm>
              <a:prstGeom prst="flowChartMagneticDisk">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Hexagon 91">
                <a:extLst>
                  <a:ext uri="{FF2B5EF4-FFF2-40B4-BE49-F238E27FC236}">
                    <a16:creationId xmlns:a16="http://schemas.microsoft.com/office/drawing/2014/main" id="{453312B2-36A4-48F6-B119-FEADB6D1D439}"/>
                  </a:ext>
                </a:extLst>
              </p:cNvPr>
              <p:cNvSpPr/>
              <p:nvPr/>
            </p:nvSpPr>
            <p:spPr bwMode="auto">
              <a:xfrm>
                <a:off x="8142729" y="4423541"/>
                <a:ext cx="235459" cy="2029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3978D86C-71EA-4988-BFC2-ED0ADDF711B0}"/>
              </a:ext>
            </a:extLst>
          </p:cNvPr>
          <p:cNvGrpSpPr/>
          <p:nvPr/>
        </p:nvGrpSpPr>
        <p:grpSpPr>
          <a:xfrm>
            <a:off x="8714724" y="3516301"/>
            <a:ext cx="1315049" cy="2163882"/>
            <a:chOff x="8774881" y="3507200"/>
            <a:chExt cx="1315049" cy="2163882"/>
          </a:xfrm>
        </p:grpSpPr>
        <p:sp>
          <p:nvSpPr>
            <p:cNvPr id="97" name="Rectangle: Rounded Corners 96">
              <a:extLst>
                <a:ext uri="{FF2B5EF4-FFF2-40B4-BE49-F238E27FC236}">
                  <a16:creationId xmlns:a16="http://schemas.microsoft.com/office/drawing/2014/main" id="{6A53CECA-827C-4E7F-AB59-F88F6DE734EE}"/>
                </a:ext>
              </a:extLst>
            </p:cNvPr>
            <p:cNvSpPr/>
            <p:nvPr/>
          </p:nvSpPr>
          <p:spPr bwMode="auto">
            <a:xfrm>
              <a:off x="8774881" y="3707478"/>
              <a:ext cx="1315049" cy="1963604"/>
            </a:xfrm>
            <a:prstGeom prst="roundRect">
              <a:avLst>
                <a:gd name="adj" fmla="val 3125"/>
              </a:avLst>
            </a:prstGeom>
            <a:solidFill>
              <a:schemeClr val="bg1"/>
            </a:solidFill>
            <a:ln w="12700">
              <a:gradFill>
                <a:gsLst>
                  <a:gs pos="50000">
                    <a:srgbClr val="00B050"/>
                  </a:gs>
                  <a:gs pos="0">
                    <a:srgbClr val="FF0000"/>
                  </a:gs>
                  <a:gs pos="100000">
                    <a:schemeClr val="accent3">
                      <a:lumMod val="25000"/>
                      <a:lumOff val="75000"/>
                    </a:schemeClr>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8" name="Title 1">
              <a:extLst>
                <a:ext uri="{FF2B5EF4-FFF2-40B4-BE49-F238E27FC236}">
                  <a16:creationId xmlns:a16="http://schemas.microsoft.com/office/drawing/2014/main" id="{72D72BFE-B3E4-46C2-9A7A-1FEED284AAEE}"/>
                </a:ext>
              </a:extLst>
            </p:cNvPr>
            <p:cNvSpPr txBox="1">
              <a:spLocks/>
            </p:cNvSpPr>
            <p:nvPr/>
          </p:nvSpPr>
          <p:spPr>
            <a:xfrm>
              <a:off x="9092240" y="3507200"/>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Integration</a:t>
              </a:r>
            </a:p>
          </p:txBody>
        </p:sp>
        <p:sp>
          <p:nvSpPr>
            <p:cNvPr id="99" name="Title 1">
              <a:extLst>
                <a:ext uri="{FF2B5EF4-FFF2-40B4-BE49-F238E27FC236}">
                  <a16:creationId xmlns:a16="http://schemas.microsoft.com/office/drawing/2014/main" id="{D8663931-5803-4A73-90E6-5CEE898BF70B}"/>
                </a:ext>
              </a:extLst>
            </p:cNvPr>
            <p:cNvSpPr txBox="1">
              <a:spLocks/>
            </p:cNvSpPr>
            <p:nvPr/>
          </p:nvSpPr>
          <p:spPr>
            <a:xfrm>
              <a:off x="9057917" y="3757572"/>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11" name="Group 110">
              <a:extLst>
                <a:ext uri="{FF2B5EF4-FFF2-40B4-BE49-F238E27FC236}">
                  <a16:creationId xmlns:a16="http://schemas.microsoft.com/office/drawing/2014/main" id="{8A9ED232-372C-4E13-8EFE-1C1566B01B40}"/>
                </a:ext>
              </a:extLst>
            </p:cNvPr>
            <p:cNvGrpSpPr/>
            <p:nvPr/>
          </p:nvGrpSpPr>
          <p:grpSpPr>
            <a:xfrm>
              <a:off x="8906215" y="4235003"/>
              <a:ext cx="1052381" cy="1022409"/>
              <a:chOff x="8893160" y="4018796"/>
              <a:chExt cx="1052381" cy="1022409"/>
            </a:xfrm>
          </p:grpSpPr>
          <p:sp>
            <p:nvSpPr>
              <p:cNvPr id="101" name="Hexagon 100">
                <a:extLst>
                  <a:ext uri="{FF2B5EF4-FFF2-40B4-BE49-F238E27FC236}">
                    <a16:creationId xmlns:a16="http://schemas.microsoft.com/office/drawing/2014/main" id="{DB7F1592-1133-4525-8DD9-E3D4D108410B}"/>
                  </a:ext>
                </a:extLst>
              </p:cNvPr>
              <p:cNvSpPr/>
              <p:nvPr/>
            </p:nvSpPr>
            <p:spPr bwMode="auto">
              <a:xfrm>
                <a:off x="8893160" y="4468951"/>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F23DC110-6D4E-401F-8CD9-75252EBBB881}"/>
                  </a:ext>
                </a:extLst>
              </p:cNvPr>
              <p:cNvSpPr/>
              <p:nvPr/>
            </p:nvSpPr>
            <p:spPr bwMode="auto">
              <a:xfrm>
                <a:off x="9621690" y="4123986"/>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53E24253-A464-4F47-8413-779EFC258B7F}"/>
                  </a:ext>
                </a:extLst>
              </p:cNvPr>
              <p:cNvSpPr/>
              <p:nvPr/>
            </p:nvSpPr>
            <p:spPr bwMode="auto">
              <a:xfrm>
                <a:off x="9621690" y="4613942"/>
                <a:ext cx="323851" cy="2791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Flowchart: Magnetic Disk 103">
                <a:extLst>
                  <a:ext uri="{FF2B5EF4-FFF2-40B4-BE49-F238E27FC236}">
                    <a16:creationId xmlns:a16="http://schemas.microsoft.com/office/drawing/2014/main" id="{B4167319-0F55-459F-AB91-7785CA04C5AD}"/>
                  </a:ext>
                </a:extLst>
              </p:cNvPr>
              <p:cNvSpPr/>
              <p:nvPr/>
            </p:nvSpPr>
            <p:spPr bwMode="auto">
              <a:xfrm>
                <a:off x="9242674" y="4762024"/>
                <a:ext cx="230559" cy="279181"/>
              </a:xfrm>
              <a:prstGeom prst="flowChartMagneticDisk">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Hexagon 104">
                <a:extLst>
                  <a:ext uri="{FF2B5EF4-FFF2-40B4-BE49-F238E27FC236}">
                    <a16:creationId xmlns:a16="http://schemas.microsoft.com/office/drawing/2014/main" id="{96694CD8-23EB-4515-910A-277EE65A0661}"/>
                  </a:ext>
                </a:extLst>
              </p:cNvPr>
              <p:cNvSpPr/>
              <p:nvPr/>
            </p:nvSpPr>
            <p:spPr bwMode="auto">
              <a:xfrm>
                <a:off x="9328584" y="4023395"/>
                <a:ext cx="235459" cy="2029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Hexagon 105">
                <a:extLst>
                  <a:ext uri="{FF2B5EF4-FFF2-40B4-BE49-F238E27FC236}">
                    <a16:creationId xmlns:a16="http://schemas.microsoft.com/office/drawing/2014/main" id="{4239DDB9-CB43-4E62-94A4-1828BD937569}"/>
                  </a:ext>
                </a:extLst>
              </p:cNvPr>
              <p:cNvSpPr/>
              <p:nvPr/>
            </p:nvSpPr>
            <p:spPr bwMode="auto">
              <a:xfrm>
                <a:off x="9284388" y="4368964"/>
                <a:ext cx="323851" cy="279181"/>
              </a:xfrm>
              <a:prstGeom prst="hexagon">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Isosceles Triangle 108">
                <a:extLst>
                  <a:ext uri="{FF2B5EF4-FFF2-40B4-BE49-F238E27FC236}">
                    <a16:creationId xmlns:a16="http://schemas.microsoft.com/office/drawing/2014/main" id="{59A2A680-4DB5-4F63-9041-9166FF50B7BF}"/>
                  </a:ext>
                </a:extLst>
              </p:cNvPr>
              <p:cNvSpPr/>
              <p:nvPr/>
            </p:nvSpPr>
            <p:spPr bwMode="auto">
              <a:xfrm>
                <a:off x="8946182" y="4018796"/>
                <a:ext cx="323851" cy="279181"/>
              </a:xfrm>
              <a:prstGeom prst="triangle">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F9605D5A-C495-4585-8D24-A558CC514774}"/>
              </a:ext>
            </a:extLst>
          </p:cNvPr>
          <p:cNvGrpSpPr/>
          <p:nvPr/>
        </p:nvGrpSpPr>
        <p:grpSpPr>
          <a:xfrm>
            <a:off x="10302077" y="3516301"/>
            <a:ext cx="1315049" cy="2163882"/>
            <a:chOff x="8774881" y="3507200"/>
            <a:chExt cx="1315049" cy="2163882"/>
          </a:xfrm>
        </p:grpSpPr>
        <p:sp>
          <p:nvSpPr>
            <p:cNvPr id="114" name="Rectangle: Rounded Corners 113">
              <a:extLst>
                <a:ext uri="{FF2B5EF4-FFF2-40B4-BE49-F238E27FC236}">
                  <a16:creationId xmlns:a16="http://schemas.microsoft.com/office/drawing/2014/main" id="{A98B7DC7-21EE-4356-8723-AE3408AEDC5E}"/>
                </a:ext>
              </a:extLst>
            </p:cNvPr>
            <p:cNvSpPr/>
            <p:nvPr/>
          </p:nvSpPr>
          <p:spPr bwMode="auto">
            <a:xfrm>
              <a:off x="8774881" y="3707478"/>
              <a:ext cx="1315049" cy="1963604"/>
            </a:xfrm>
            <a:prstGeom prst="roundRect">
              <a:avLst>
                <a:gd name="adj" fmla="val 3125"/>
              </a:avLst>
            </a:prstGeom>
            <a:solidFill>
              <a:schemeClr val="bg1"/>
            </a:solid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5" name="Title 1">
              <a:extLst>
                <a:ext uri="{FF2B5EF4-FFF2-40B4-BE49-F238E27FC236}">
                  <a16:creationId xmlns:a16="http://schemas.microsoft.com/office/drawing/2014/main" id="{5C005672-55A3-4210-BF55-2863F83DF453}"/>
                </a:ext>
              </a:extLst>
            </p:cNvPr>
            <p:cNvSpPr txBox="1">
              <a:spLocks/>
            </p:cNvSpPr>
            <p:nvPr/>
          </p:nvSpPr>
          <p:spPr>
            <a:xfrm>
              <a:off x="9092240" y="3507200"/>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Production</a:t>
              </a:r>
            </a:p>
          </p:txBody>
        </p:sp>
        <p:sp>
          <p:nvSpPr>
            <p:cNvPr id="116" name="Title 1">
              <a:extLst>
                <a:ext uri="{FF2B5EF4-FFF2-40B4-BE49-F238E27FC236}">
                  <a16:creationId xmlns:a16="http://schemas.microsoft.com/office/drawing/2014/main" id="{3CE0D366-336A-49D2-8F09-D3984F314562}"/>
                </a:ext>
              </a:extLst>
            </p:cNvPr>
            <p:cNvSpPr txBox="1">
              <a:spLocks/>
            </p:cNvSpPr>
            <p:nvPr/>
          </p:nvSpPr>
          <p:spPr>
            <a:xfrm>
              <a:off x="9057917" y="3757572"/>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17" name="Group 116">
              <a:extLst>
                <a:ext uri="{FF2B5EF4-FFF2-40B4-BE49-F238E27FC236}">
                  <a16:creationId xmlns:a16="http://schemas.microsoft.com/office/drawing/2014/main" id="{69BADFB7-8AFD-4376-B5CC-746A19A5C45F}"/>
                </a:ext>
              </a:extLst>
            </p:cNvPr>
            <p:cNvGrpSpPr/>
            <p:nvPr/>
          </p:nvGrpSpPr>
          <p:grpSpPr>
            <a:xfrm>
              <a:off x="8906215" y="4235003"/>
              <a:ext cx="1052381" cy="1022409"/>
              <a:chOff x="8893160" y="4018796"/>
              <a:chExt cx="1052381" cy="1022409"/>
            </a:xfrm>
          </p:grpSpPr>
          <p:sp>
            <p:nvSpPr>
              <p:cNvPr id="118" name="Hexagon 117">
                <a:extLst>
                  <a:ext uri="{FF2B5EF4-FFF2-40B4-BE49-F238E27FC236}">
                    <a16:creationId xmlns:a16="http://schemas.microsoft.com/office/drawing/2014/main" id="{BF121C47-C77F-4DC3-B583-181527C94B60}"/>
                  </a:ext>
                </a:extLst>
              </p:cNvPr>
              <p:cNvSpPr/>
              <p:nvPr/>
            </p:nvSpPr>
            <p:spPr bwMode="auto">
              <a:xfrm>
                <a:off x="8893160" y="4468951"/>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extLst>
                  <a:ext uri="{FF2B5EF4-FFF2-40B4-BE49-F238E27FC236}">
                    <a16:creationId xmlns:a16="http://schemas.microsoft.com/office/drawing/2014/main" id="{4E3A4F01-FA73-4D28-8D51-D079DDD68278}"/>
                  </a:ext>
                </a:extLst>
              </p:cNvPr>
              <p:cNvSpPr/>
              <p:nvPr/>
            </p:nvSpPr>
            <p:spPr bwMode="auto">
              <a:xfrm>
                <a:off x="9621690" y="4123986"/>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extLst>
                  <a:ext uri="{FF2B5EF4-FFF2-40B4-BE49-F238E27FC236}">
                    <a16:creationId xmlns:a16="http://schemas.microsoft.com/office/drawing/2014/main" id="{BC154E38-1D8E-4198-8177-751170082A53}"/>
                  </a:ext>
                </a:extLst>
              </p:cNvPr>
              <p:cNvSpPr/>
              <p:nvPr/>
            </p:nvSpPr>
            <p:spPr bwMode="auto">
              <a:xfrm>
                <a:off x="9621690" y="4613942"/>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Flowchart: Magnetic Disk 120">
                <a:extLst>
                  <a:ext uri="{FF2B5EF4-FFF2-40B4-BE49-F238E27FC236}">
                    <a16:creationId xmlns:a16="http://schemas.microsoft.com/office/drawing/2014/main" id="{FF3E9EB2-00A1-425E-B04E-3190BBF5DB36}"/>
                  </a:ext>
                </a:extLst>
              </p:cNvPr>
              <p:cNvSpPr/>
              <p:nvPr/>
            </p:nvSpPr>
            <p:spPr bwMode="auto">
              <a:xfrm>
                <a:off x="9242674" y="4762024"/>
                <a:ext cx="230559" cy="279181"/>
              </a:xfrm>
              <a:prstGeom prst="flowChartMagneticDisk">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extLst>
                  <a:ext uri="{FF2B5EF4-FFF2-40B4-BE49-F238E27FC236}">
                    <a16:creationId xmlns:a16="http://schemas.microsoft.com/office/drawing/2014/main" id="{F52E83A8-9682-4314-A127-18F639255385}"/>
                  </a:ext>
                </a:extLst>
              </p:cNvPr>
              <p:cNvSpPr/>
              <p:nvPr/>
            </p:nvSpPr>
            <p:spPr bwMode="auto">
              <a:xfrm>
                <a:off x="9328584" y="4023395"/>
                <a:ext cx="235459" cy="2029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extLst>
                  <a:ext uri="{FF2B5EF4-FFF2-40B4-BE49-F238E27FC236}">
                    <a16:creationId xmlns:a16="http://schemas.microsoft.com/office/drawing/2014/main" id="{AC490AE8-EDF9-4A22-9020-4F25082DB25C}"/>
                  </a:ext>
                </a:extLst>
              </p:cNvPr>
              <p:cNvSpPr/>
              <p:nvPr/>
            </p:nvSpPr>
            <p:spPr bwMode="auto">
              <a:xfrm>
                <a:off x="9284388" y="4368964"/>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5009359A-9648-4679-AB90-AB1D92D116AA}"/>
                  </a:ext>
                </a:extLst>
              </p:cNvPr>
              <p:cNvSpPr/>
              <p:nvPr/>
            </p:nvSpPr>
            <p:spPr bwMode="auto">
              <a:xfrm>
                <a:off x="8946182" y="4018796"/>
                <a:ext cx="323851" cy="279181"/>
              </a:xfrm>
              <a:prstGeom prst="triangle">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30" name="Straight Arrow Connector 129">
            <a:extLst>
              <a:ext uri="{FF2B5EF4-FFF2-40B4-BE49-F238E27FC236}">
                <a16:creationId xmlns:a16="http://schemas.microsoft.com/office/drawing/2014/main" id="{33632566-7329-480C-B0AD-54F50B89ECE0}"/>
              </a:ext>
            </a:extLst>
          </p:cNvPr>
          <p:cNvCxnSpPr>
            <a:stCxn id="25" idx="3"/>
          </p:cNvCxnSpPr>
          <p:nvPr/>
        </p:nvCxnSpPr>
        <p:spPr>
          <a:xfrm>
            <a:off x="5516923" y="5700473"/>
            <a:ext cx="777240" cy="8973"/>
          </a:xfrm>
          <a:prstGeom prst="straightConnector1">
            <a:avLst/>
          </a:prstGeom>
          <a:ln w="12700">
            <a:solidFill>
              <a:schemeClr val="accent3">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E14D7DF-C6B3-4EA5-A438-433EFF1FD073}"/>
              </a:ext>
            </a:extLst>
          </p:cNvPr>
          <p:cNvCxnSpPr>
            <a:stCxn id="35" idx="3"/>
          </p:cNvCxnSpPr>
          <p:nvPr/>
        </p:nvCxnSpPr>
        <p:spPr>
          <a:xfrm>
            <a:off x="5516924" y="4663609"/>
            <a:ext cx="777240" cy="5313"/>
          </a:xfrm>
          <a:prstGeom prst="straightConnector1">
            <a:avLst/>
          </a:prstGeom>
          <a:ln w="127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5CA8604-4A6F-47F0-97D6-F05BA159DD1F}"/>
              </a:ext>
            </a:extLst>
          </p:cNvPr>
          <p:cNvCxnSpPr>
            <a:stCxn id="39" idx="3"/>
          </p:cNvCxnSpPr>
          <p:nvPr/>
        </p:nvCxnSpPr>
        <p:spPr>
          <a:xfrm>
            <a:off x="5516924" y="3626745"/>
            <a:ext cx="1942414" cy="10662"/>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D7DA2A8C-8002-47A9-81F7-1BE56D8527C6}"/>
              </a:ext>
            </a:extLst>
          </p:cNvPr>
          <p:cNvCxnSpPr>
            <a:cxnSpLocks/>
          </p:cNvCxnSpPr>
          <p:nvPr/>
        </p:nvCxnSpPr>
        <p:spPr>
          <a:xfrm flipV="1">
            <a:off x="7277694" y="5325817"/>
            <a:ext cx="272305" cy="457200"/>
          </a:xfrm>
          <a:prstGeom prst="bentConnector3">
            <a:avLst/>
          </a:prstGeom>
          <a:ln w="12700">
            <a:solidFill>
              <a:schemeClr val="accent3">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BF65F92C-3F0F-4677-BABD-9EDA25F0CC6A}"/>
              </a:ext>
            </a:extLst>
          </p:cNvPr>
          <p:cNvCxnSpPr>
            <a:cxnSpLocks/>
            <a:stCxn id="44" idx="3"/>
            <a:endCxn id="84" idx="1"/>
          </p:cNvCxnSpPr>
          <p:nvPr/>
        </p:nvCxnSpPr>
        <p:spPr>
          <a:xfrm>
            <a:off x="7277694" y="4498885"/>
            <a:ext cx="272305" cy="642258"/>
          </a:xfrm>
          <a:prstGeom prst="bentConnector3">
            <a:avLst>
              <a:gd name="adj1" fmla="val 50000"/>
            </a:avLst>
          </a:prstGeom>
          <a:ln w="127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2BDAE612-7104-4676-B690-1184A4D98BA7}"/>
              </a:ext>
            </a:extLst>
          </p:cNvPr>
          <p:cNvCxnSpPr>
            <a:cxnSpLocks/>
          </p:cNvCxnSpPr>
          <p:nvPr/>
        </p:nvCxnSpPr>
        <p:spPr>
          <a:xfrm flipV="1">
            <a:off x="8442419" y="4865041"/>
            <a:ext cx="272305" cy="274320"/>
          </a:xfrm>
          <a:prstGeom prst="bentConnector3">
            <a:avLst>
              <a:gd name="adj1" fmla="val 50000"/>
            </a:avLst>
          </a:prstGeom>
          <a:ln w="12700">
            <a:gradFill>
              <a:gsLst>
                <a:gs pos="0">
                  <a:schemeClr val="accent3">
                    <a:lumMod val="25000"/>
                    <a:lumOff val="75000"/>
                  </a:schemeClr>
                </a:gs>
                <a:gs pos="100000">
                  <a:srgbClr val="00B050"/>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AE75D9D-A55B-4E8A-946F-54B5B5A33043}"/>
              </a:ext>
            </a:extLst>
          </p:cNvPr>
          <p:cNvCxnSpPr>
            <a:cxnSpLocks/>
            <a:stCxn id="77" idx="3"/>
            <a:endCxn id="97" idx="1"/>
          </p:cNvCxnSpPr>
          <p:nvPr/>
        </p:nvCxnSpPr>
        <p:spPr>
          <a:xfrm>
            <a:off x="8442419" y="3542544"/>
            <a:ext cx="272305" cy="1005840"/>
          </a:xfrm>
          <a:prstGeom prst="bentConnector3">
            <a:avLst>
              <a:gd name="adj1" fmla="val 50000"/>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A924CF9D-1F14-41B3-A011-86D29A605B33}"/>
              </a:ext>
            </a:extLst>
          </p:cNvPr>
          <p:cNvGrpSpPr/>
          <p:nvPr/>
        </p:nvGrpSpPr>
        <p:grpSpPr>
          <a:xfrm>
            <a:off x="6339986" y="6376958"/>
            <a:ext cx="3749040" cy="246221"/>
            <a:chOff x="6339986" y="6376958"/>
            <a:chExt cx="3749040" cy="246221"/>
          </a:xfrm>
        </p:grpSpPr>
        <p:sp>
          <p:nvSpPr>
            <p:cNvPr id="153" name="Left Bracket 152">
              <a:extLst>
                <a:ext uri="{FF2B5EF4-FFF2-40B4-BE49-F238E27FC236}">
                  <a16:creationId xmlns:a16="http://schemas.microsoft.com/office/drawing/2014/main" id="{B2686EFF-9FF5-4C7A-A1CD-6EB2DE5AB0E8}"/>
                </a:ext>
              </a:extLst>
            </p:cNvPr>
            <p:cNvSpPr/>
            <p:nvPr/>
          </p:nvSpPr>
          <p:spPr>
            <a:xfrm rot="16200000">
              <a:off x="8169461" y="4580405"/>
              <a:ext cx="90089" cy="3749040"/>
            </a:xfrm>
            <a:prstGeom prst="leftBracket">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Rectangle 151">
              <a:extLst>
                <a:ext uri="{FF2B5EF4-FFF2-40B4-BE49-F238E27FC236}">
                  <a16:creationId xmlns:a16="http://schemas.microsoft.com/office/drawing/2014/main" id="{0974DC1D-6B50-4244-A409-DCA187035490}"/>
                </a:ext>
              </a:extLst>
            </p:cNvPr>
            <p:cNvSpPr/>
            <p:nvPr/>
          </p:nvSpPr>
          <p:spPr>
            <a:xfrm>
              <a:off x="7478030" y="6376958"/>
              <a:ext cx="1472950" cy="246221"/>
            </a:xfrm>
            <a:prstGeom prst="rect">
              <a:avLst/>
            </a:prstGeom>
            <a:solidFill>
              <a:srgbClr val="FCFDFE"/>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Dev Spaces enabled</a:t>
              </a:r>
            </a:p>
          </p:txBody>
        </p:sp>
      </p:grpSp>
      <p:cxnSp>
        <p:nvCxnSpPr>
          <p:cNvPr id="159" name="Connector: Elbow 158">
            <a:extLst>
              <a:ext uri="{FF2B5EF4-FFF2-40B4-BE49-F238E27FC236}">
                <a16:creationId xmlns:a16="http://schemas.microsoft.com/office/drawing/2014/main" id="{20EAFACA-2B02-44DA-93AA-78216393BE95}"/>
              </a:ext>
            </a:extLst>
          </p:cNvPr>
          <p:cNvCxnSpPr>
            <a:stCxn id="35" idx="1"/>
            <a:endCxn id="157" idx="1"/>
          </p:cNvCxnSpPr>
          <p:nvPr/>
        </p:nvCxnSpPr>
        <p:spPr>
          <a:xfrm rot="10800000" flipH="1">
            <a:off x="4849411" y="1319725"/>
            <a:ext cx="1485035" cy="3343884"/>
          </a:xfrm>
          <a:prstGeom prst="bentConnector3">
            <a:avLst>
              <a:gd name="adj1" fmla="val -1539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730FD1D-0537-4082-9E79-E354C4754558}"/>
              </a:ext>
            </a:extLst>
          </p:cNvPr>
          <p:cNvCxnSpPr>
            <a:cxnSpLocks/>
            <a:stCxn id="155" idx="3"/>
            <a:endCxn id="98" idx="0"/>
          </p:cNvCxnSpPr>
          <p:nvPr/>
        </p:nvCxnSpPr>
        <p:spPr>
          <a:xfrm>
            <a:off x="8912328" y="1319725"/>
            <a:ext cx="459920" cy="21965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C6527F6-250A-4275-93A4-2DE26A691B34}"/>
              </a:ext>
            </a:extLst>
          </p:cNvPr>
          <p:cNvCxnSpPr>
            <a:cxnSpLocks/>
            <a:stCxn id="155" idx="3"/>
            <a:endCxn id="115" idx="0"/>
          </p:cNvCxnSpPr>
          <p:nvPr/>
        </p:nvCxnSpPr>
        <p:spPr>
          <a:xfrm>
            <a:off x="8912328" y="1319725"/>
            <a:ext cx="2047273" cy="21965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A523E5A-EFBE-4474-8DEE-856E9BC048F5}"/>
              </a:ext>
            </a:extLst>
          </p:cNvPr>
          <p:cNvSpPr/>
          <p:nvPr/>
        </p:nvSpPr>
        <p:spPr>
          <a:xfrm>
            <a:off x="5023021" y="1124040"/>
            <a:ext cx="828892" cy="400110"/>
          </a:xfrm>
          <a:prstGeom prst="rect">
            <a:avLst/>
          </a:prstGeom>
          <a:solidFill>
            <a:srgbClr val="FFFFFF"/>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git commit</a:t>
            </a:r>
            <a:br>
              <a:rPr lang="en-US" sz="1000">
                <a:ln w="3175">
                  <a:noFill/>
                </a:ln>
                <a:solidFill>
                  <a:srgbClr val="000000"/>
                </a:solidFill>
                <a:latin typeface="Segoe UI" panose="020B0502040204020203" pitchFamily="34" charset="0"/>
                <a:cs typeface="Segoe UI" pitchFamily="34" charset="0"/>
              </a:rPr>
            </a:br>
            <a:r>
              <a:rPr lang="en-US" sz="1000">
                <a:ln w="3175">
                  <a:noFill/>
                </a:ln>
                <a:solidFill>
                  <a:srgbClr val="000000"/>
                </a:solidFill>
                <a:latin typeface="Segoe UI" panose="020B0502040204020203" pitchFamily="34" charset="0"/>
                <a:cs typeface="Segoe UI" pitchFamily="34" charset="0"/>
              </a:rPr>
              <a:t>git push</a:t>
            </a:r>
          </a:p>
        </p:txBody>
      </p:sp>
      <p:cxnSp>
        <p:nvCxnSpPr>
          <p:cNvPr id="173" name="Straight Arrow Connector 172">
            <a:extLst>
              <a:ext uri="{FF2B5EF4-FFF2-40B4-BE49-F238E27FC236}">
                <a16:creationId xmlns:a16="http://schemas.microsoft.com/office/drawing/2014/main" id="{9270E7A3-8ACF-448D-A67A-FB2A9F461FEE}"/>
              </a:ext>
            </a:extLst>
          </p:cNvPr>
          <p:cNvCxnSpPr>
            <a:stCxn id="157" idx="3"/>
            <a:endCxn id="155" idx="1"/>
          </p:cNvCxnSpPr>
          <p:nvPr/>
        </p:nvCxnSpPr>
        <p:spPr>
          <a:xfrm>
            <a:off x="7001959" y="1319725"/>
            <a:ext cx="43448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5E1B404-AF61-4F91-9EB3-FFC8A4E39CC0}"/>
              </a:ext>
            </a:extLst>
          </p:cNvPr>
          <p:cNvCxnSpPr>
            <a:cxnSpLocks/>
          </p:cNvCxnSpPr>
          <p:nvPr/>
        </p:nvCxnSpPr>
        <p:spPr>
          <a:xfrm rot="2700000">
            <a:off x="7548963" y="1798697"/>
            <a:ext cx="27119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60A8D1F-4D63-475A-B4D8-353403493C65}"/>
              </a:ext>
            </a:extLst>
          </p:cNvPr>
          <p:cNvCxnSpPr>
            <a:cxnSpLocks/>
          </p:cNvCxnSpPr>
          <p:nvPr/>
        </p:nvCxnSpPr>
        <p:spPr>
          <a:xfrm rot="18900000" flipV="1">
            <a:off x="8542282" y="1798697"/>
            <a:ext cx="27119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99559E6-BE4E-4F38-A9B4-6F66D27D282E}"/>
              </a:ext>
            </a:extLst>
          </p:cNvPr>
          <p:cNvGrpSpPr/>
          <p:nvPr/>
        </p:nvGrpSpPr>
        <p:grpSpPr>
          <a:xfrm>
            <a:off x="7164305" y="1861244"/>
            <a:ext cx="1343835" cy="667512"/>
            <a:chOff x="7119265" y="1802692"/>
            <a:chExt cx="1343835" cy="667512"/>
          </a:xfrm>
        </p:grpSpPr>
        <p:sp>
          <p:nvSpPr>
            <p:cNvPr id="156" name="Rectangle: Rounded Corners 155">
              <a:extLst>
                <a:ext uri="{FF2B5EF4-FFF2-40B4-BE49-F238E27FC236}">
                  <a16:creationId xmlns:a16="http://schemas.microsoft.com/office/drawing/2014/main" id="{25171F6A-9CC9-4DD0-84AD-5F0C1C830791}"/>
                </a:ext>
              </a:extLst>
            </p:cNvPr>
            <p:cNvSpPr/>
            <p:nvPr/>
          </p:nvSpPr>
          <p:spPr bwMode="auto">
            <a:xfrm>
              <a:off x="7795588" y="1802692"/>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6" name="Title 1">
              <a:extLst>
                <a:ext uri="{FF2B5EF4-FFF2-40B4-BE49-F238E27FC236}">
                  <a16:creationId xmlns:a16="http://schemas.microsoft.com/office/drawing/2014/main" id="{867CAECA-2A9B-49FB-BD51-133A2155BBD0}"/>
                </a:ext>
              </a:extLst>
            </p:cNvPr>
            <p:cNvSpPr txBox="1">
              <a:spLocks/>
            </p:cNvSpPr>
            <p:nvPr/>
          </p:nvSpPr>
          <p:spPr>
            <a:xfrm>
              <a:off x="7119265" y="1995848"/>
              <a:ext cx="590896"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Container registry</a:t>
              </a:r>
            </a:p>
          </p:txBody>
        </p:sp>
        <p:sp>
          <p:nvSpPr>
            <p:cNvPr id="198" name="Archive_F03F" title="Icon of an archival box">
              <a:extLst>
                <a:ext uri="{FF2B5EF4-FFF2-40B4-BE49-F238E27FC236}">
                  <a16:creationId xmlns:a16="http://schemas.microsoft.com/office/drawing/2014/main" id="{EB308D4E-BDC2-496D-81D5-5001CA1ECCAA}"/>
                </a:ext>
              </a:extLst>
            </p:cNvPr>
            <p:cNvSpPr>
              <a:spLocks noChangeAspect="1" noEditPoints="1"/>
            </p:cNvSpPr>
            <p:nvPr/>
          </p:nvSpPr>
          <p:spPr bwMode="auto">
            <a:xfrm>
              <a:off x="7918456" y="1953568"/>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1" name="TextBox 200">
            <a:extLst>
              <a:ext uri="{FF2B5EF4-FFF2-40B4-BE49-F238E27FC236}">
                <a16:creationId xmlns:a16="http://schemas.microsoft.com/office/drawing/2014/main" id="{0279136C-420A-405A-A7A9-50182F6DB735}"/>
              </a:ext>
            </a:extLst>
          </p:cNvPr>
          <p:cNvSpPr txBox="1"/>
          <p:nvPr/>
        </p:nvSpPr>
        <p:spPr>
          <a:xfrm>
            <a:off x="9432284" y="1918002"/>
            <a:ext cx="1065867" cy="553998"/>
          </a:xfrm>
          <a:prstGeom prst="rect">
            <a:avLst/>
          </a:prstGeom>
          <a:solidFill>
            <a:srgbClr val="FFFFFF"/>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helm upgrade</a:t>
            </a:r>
            <a:br>
              <a:rPr lang="en-US"/>
            </a:br>
            <a:r>
              <a:rPr lang="en-US"/>
              <a:t>--install</a:t>
            </a:r>
          </a:p>
          <a:p>
            <a:r>
              <a:rPr lang="en-US" u="sng" err="1"/>
              <a:t>values.test.yaml</a:t>
            </a:r>
            <a:endParaRPr lang="en-US" u="sng"/>
          </a:p>
        </p:txBody>
      </p:sp>
      <p:sp>
        <p:nvSpPr>
          <p:cNvPr id="202" name="TextBox 201">
            <a:extLst>
              <a:ext uri="{FF2B5EF4-FFF2-40B4-BE49-F238E27FC236}">
                <a16:creationId xmlns:a16="http://schemas.microsoft.com/office/drawing/2014/main" id="{B382130D-A58A-40F3-AD59-A886E187506C}"/>
              </a:ext>
            </a:extLst>
          </p:cNvPr>
          <p:cNvSpPr txBox="1"/>
          <p:nvPr/>
        </p:nvSpPr>
        <p:spPr>
          <a:xfrm>
            <a:off x="11020887" y="1918002"/>
            <a:ext cx="1163608" cy="553998"/>
          </a:xfrm>
          <a:prstGeom prst="rect">
            <a:avLst/>
          </a:prstGeom>
          <a:solidFill>
            <a:srgbClr val="FFFFFF"/>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helm upgrade</a:t>
            </a:r>
            <a:br>
              <a:rPr lang="en-US"/>
            </a:br>
            <a:r>
              <a:rPr lang="en-US"/>
              <a:t>--install</a:t>
            </a:r>
          </a:p>
          <a:p>
            <a:r>
              <a:rPr lang="en-US" u="sng" err="1"/>
              <a:t>values.prod.yaml</a:t>
            </a:r>
            <a:endParaRPr lang="en-US" u="sng"/>
          </a:p>
        </p:txBody>
      </p:sp>
      <p:sp>
        <p:nvSpPr>
          <p:cNvPr id="205" name="Oval 204">
            <a:extLst>
              <a:ext uri="{FF2B5EF4-FFF2-40B4-BE49-F238E27FC236}">
                <a16:creationId xmlns:a16="http://schemas.microsoft.com/office/drawing/2014/main" id="{297E026A-2B13-4DF1-8EDC-E5283FD7042E}"/>
              </a:ext>
            </a:extLst>
          </p:cNvPr>
          <p:cNvSpPr/>
          <p:nvPr/>
        </p:nvSpPr>
        <p:spPr bwMode="auto">
          <a:xfrm>
            <a:off x="8843937" y="32017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6" name="Oval 205">
            <a:extLst>
              <a:ext uri="{FF2B5EF4-FFF2-40B4-BE49-F238E27FC236}">
                <a16:creationId xmlns:a16="http://schemas.microsoft.com/office/drawing/2014/main" id="{32431395-2AEE-4523-8F51-87761F88EB15}"/>
              </a:ext>
            </a:extLst>
          </p:cNvPr>
          <p:cNvSpPr/>
          <p:nvPr/>
        </p:nvSpPr>
        <p:spPr bwMode="auto">
          <a:xfrm>
            <a:off x="7379246" y="41874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7" name="Oval 206">
            <a:extLst>
              <a:ext uri="{FF2B5EF4-FFF2-40B4-BE49-F238E27FC236}">
                <a16:creationId xmlns:a16="http://schemas.microsoft.com/office/drawing/2014/main" id="{12668775-0CAF-4A6E-9780-CFBB7779898C}"/>
              </a:ext>
            </a:extLst>
          </p:cNvPr>
          <p:cNvSpPr/>
          <p:nvPr/>
        </p:nvSpPr>
        <p:spPr bwMode="auto">
          <a:xfrm>
            <a:off x="5300307" y="157035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8" name="Oval 207">
            <a:extLst>
              <a:ext uri="{FF2B5EF4-FFF2-40B4-BE49-F238E27FC236}">
                <a16:creationId xmlns:a16="http://schemas.microsoft.com/office/drawing/2014/main" id="{D9A39E5E-A389-419A-AE71-221B3F478F02}"/>
              </a:ext>
            </a:extLst>
          </p:cNvPr>
          <p:cNvSpPr/>
          <p:nvPr/>
        </p:nvSpPr>
        <p:spPr bwMode="auto">
          <a:xfrm>
            <a:off x="8037224" y="44800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9" name="Oval 208">
            <a:extLst>
              <a:ext uri="{FF2B5EF4-FFF2-40B4-BE49-F238E27FC236}">
                <a16:creationId xmlns:a16="http://schemas.microsoft.com/office/drawing/2014/main" id="{DE0F3148-EEB3-43BA-A6B5-7D8291100233}"/>
              </a:ext>
            </a:extLst>
          </p:cNvPr>
          <p:cNvSpPr/>
          <p:nvPr/>
        </p:nvSpPr>
        <p:spPr bwMode="auto">
          <a:xfrm>
            <a:off x="9991398" y="95625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0" name="TextBox 209">
            <a:extLst>
              <a:ext uri="{FF2B5EF4-FFF2-40B4-BE49-F238E27FC236}">
                <a16:creationId xmlns:a16="http://schemas.microsoft.com/office/drawing/2014/main" id="{11744D67-EE9C-4B86-955C-CDA1FF1C8789}"/>
              </a:ext>
            </a:extLst>
          </p:cNvPr>
          <p:cNvSpPr txBox="1"/>
          <p:nvPr/>
        </p:nvSpPr>
        <p:spPr>
          <a:xfrm>
            <a:off x="6225878" y="3171980"/>
            <a:ext cx="1147880" cy="400110"/>
          </a:xfrm>
          <a:prstGeom prst="rect">
            <a:avLst/>
          </a:prstGeom>
          <a:solidFill>
            <a:srgbClr val="FCFDFE"/>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'up' or F5 debug</a:t>
            </a:r>
          </a:p>
          <a:p>
            <a:r>
              <a:rPr lang="en-US" u="sng" err="1"/>
              <a:t>values.dev.yaml</a:t>
            </a:r>
            <a:endParaRPr lang="en-US" u="sng"/>
          </a:p>
        </p:txBody>
      </p:sp>
      <p:sp>
        <p:nvSpPr>
          <p:cNvPr id="125" name="Title 16">
            <a:extLst>
              <a:ext uri="{FF2B5EF4-FFF2-40B4-BE49-F238E27FC236}">
                <a16:creationId xmlns:a16="http://schemas.microsoft.com/office/drawing/2014/main" id="{CE0DABB9-2B9A-49B6-A7B0-002E002831FB}"/>
              </a:ext>
            </a:extLst>
          </p:cNvPr>
          <p:cNvSpPr txBox="1">
            <a:spLocks/>
          </p:cNvSpPr>
          <p:nvPr/>
        </p:nvSpPr>
        <p:spPr>
          <a:xfrm>
            <a:off x="465138" y="5273177"/>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5"/>
              <a:defRPr/>
            </a:pPr>
            <a:r>
              <a:rPr lang="en-US" sz="1400" b="0" spc="0">
                <a:solidFill>
                  <a:srgbClr val="0078D4"/>
                </a:solidFill>
                <a:latin typeface="Segoe UI" panose="020B0502040204020203" pitchFamily="34" charset="0"/>
              </a:rPr>
              <a:t>The same Helm assets used during development are used in later environments by the CD system</a:t>
            </a:r>
          </a:p>
        </p:txBody>
      </p:sp>
      <p:sp>
        <p:nvSpPr>
          <p:cNvPr id="2" name="Rectangle 1">
            <a:extLst>
              <a:ext uri="{FF2B5EF4-FFF2-40B4-BE49-F238E27FC236}">
                <a16:creationId xmlns:a16="http://schemas.microsoft.com/office/drawing/2014/main" id="{F98CF012-0EF4-4ECB-8F58-DC3585A64B10}"/>
              </a:ext>
            </a:extLst>
          </p:cNvPr>
          <p:cNvSpPr/>
          <p:nvPr/>
        </p:nvSpPr>
        <p:spPr>
          <a:xfrm>
            <a:off x="4" y="6221147"/>
            <a:ext cx="4063996" cy="600164"/>
          </a:xfrm>
          <a:prstGeom prst="rect">
            <a:avLst/>
          </a:prstGeom>
        </p:spPr>
        <p:txBody>
          <a:bodyPr wrap="square">
            <a:spAutoFit/>
          </a:bodyPr>
          <a:lstStyle/>
          <a:p>
            <a:pPr algn="ctr"/>
            <a:r>
              <a:rPr lang="en-US" sz="1100" i="1">
                <a:solidFill>
                  <a:srgbClr val="000000"/>
                </a:solidFill>
              </a:rPr>
              <a:t>Dev Spaces is enabled per Kubernetes namespaces </a:t>
            </a:r>
            <a:br>
              <a:rPr lang="en-US" sz="1100" i="1">
                <a:solidFill>
                  <a:srgbClr val="000000"/>
                </a:solidFill>
              </a:rPr>
            </a:br>
            <a:r>
              <a:rPr lang="en-US" sz="1100" i="1">
                <a:solidFill>
                  <a:srgbClr val="000000"/>
                </a:solidFill>
              </a:rPr>
              <a:t>and can be defined as anything. Any namespace in </a:t>
            </a:r>
            <a:br>
              <a:rPr lang="en-US" sz="1100" i="1">
                <a:solidFill>
                  <a:srgbClr val="000000"/>
                </a:solidFill>
              </a:rPr>
            </a:br>
            <a:r>
              <a:rPr lang="en-US" sz="1100" i="1">
                <a:solidFill>
                  <a:srgbClr val="000000"/>
                </a:solidFill>
              </a:rPr>
              <a:t>which Dev Spaces is NOT enabled runs *unaffected*. </a:t>
            </a:r>
          </a:p>
        </p:txBody>
      </p:sp>
      <p:grpSp>
        <p:nvGrpSpPr>
          <p:cNvPr id="4" name="Group 3">
            <a:extLst>
              <a:ext uri="{FF2B5EF4-FFF2-40B4-BE49-F238E27FC236}">
                <a16:creationId xmlns:a16="http://schemas.microsoft.com/office/drawing/2014/main" id="{F0E4CCC2-EE54-4BFF-A72F-4125217C4BA2}"/>
              </a:ext>
            </a:extLst>
          </p:cNvPr>
          <p:cNvGrpSpPr/>
          <p:nvPr/>
        </p:nvGrpSpPr>
        <p:grpSpPr>
          <a:xfrm>
            <a:off x="7436440" y="782260"/>
            <a:ext cx="1475888" cy="871221"/>
            <a:chOff x="7436440" y="782260"/>
            <a:chExt cx="1475888" cy="871221"/>
          </a:xfrm>
        </p:grpSpPr>
        <p:sp>
          <p:nvSpPr>
            <p:cNvPr id="155" name="Rectangle: Rounded Corners 154">
              <a:extLst>
                <a:ext uri="{FF2B5EF4-FFF2-40B4-BE49-F238E27FC236}">
                  <a16:creationId xmlns:a16="http://schemas.microsoft.com/office/drawing/2014/main" id="{3020F7D5-4B11-4A4B-8EB6-B01C5AA3ABB7}"/>
                </a:ext>
              </a:extLst>
            </p:cNvPr>
            <p:cNvSpPr/>
            <p:nvPr/>
          </p:nvSpPr>
          <p:spPr bwMode="auto">
            <a:xfrm>
              <a:off x="7436440" y="985969"/>
              <a:ext cx="1475888"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4" name="Title 1">
              <a:extLst>
                <a:ext uri="{FF2B5EF4-FFF2-40B4-BE49-F238E27FC236}">
                  <a16:creationId xmlns:a16="http://schemas.microsoft.com/office/drawing/2014/main" id="{3C1A7A36-B880-42F2-88A0-E07BF38990FC}"/>
                </a:ext>
              </a:extLst>
            </p:cNvPr>
            <p:cNvSpPr txBox="1">
              <a:spLocks/>
            </p:cNvSpPr>
            <p:nvPr/>
          </p:nvSpPr>
          <p:spPr>
            <a:xfrm>
              <a:off x="7684617" y="782260"/>
              <a:ext cx="97953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CI/CD pipeline</a:t>
              </a:r>
            </a:p>
          </p:txBody>
        </p:sp>
        <p:sp>
          <p:nvSpPr>
            <p:cNvPr id="126" name="Freeform: Shape 125">
              <a:extLst>
                <a:ext uri="{FF2B5EF4-FFF2-40B4-BE49-F238E27FC236}">
                  <a16:creationId xmlns:a16="http://schemas.microsoft.com/office/drawing/2014/main" id="{6798B71A-09B4-43F2-985E-2764E63109D3}"/>
                </a:ext>
              </a:extLst>
            </p:cNvPr>
            <p:cNvSpPr>
              <a:spLocks noChangeAspect="1"/>
            </p:cNvSpPr>
            <p:nvPr/>
          </p:nvSpPr>
          <p:spPr bwMode="auto">
            <a:xfrm>
              <a:off x="7959248" y="1104659"/>
              <a:ext cx="430272" cy="43013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28" name="Group 27">
            <a:extLst>
              <a:ext uri="{FF2B5EF4-FFF2-40B4-BE49-F238E27FC236}">
                <a16:creationId xmlns:a16="http://schemas.microsoft.com/office/drawing/2014/main" id="{0D9D18C8-5B6C-43EE-85C1-FB1B7537091C}"/>
              </a:ext>
            </a:extLst>
          </p:cNvPr>
          <p:cNvGrpSpPr/>
          <p:nvPr/>
        </p:nvGrpSpPr>
        <p:grpSpPr>
          <a:xfrm>
            <a:off x="6334446" y="631088"/>
            <a:ext cx="667513" cy="1022393"/>
            <a:chOff x="6334446" y="631088"/>
            <a:chExt cx="667513" cy="1022393"/>
          </a:xfrm>
        </p:grpSpPr>
        <p:sp>
          <p:nvSpPr>
            <p:cNvPr id="157" name="Rectangle: Rounded Corners 156">
              <a:extLst>
                <a:ext uri="{FF2B5EF4-FFF2-40B4-BE49-F238E27FC236}">
                  <a16:creationId xmlns:a16="http://schemas.microsoft.com/office/drawing/2014/main" id="{A41665C1-CE0A-4C6C-9DE4-D4B95E8DA6BC}"/>
                </a:ext>
              </a:extLst>
            </p:cNvPr>
            <p:cNvSpPr/>
            <p:nvPr/>
          </p:nvSpPr>
          <p:spPr bwMode="auto">
            <a:xfrm>
              <a:off x="6334447" y="985969"/>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7" name="Title 1">
              <a:extLst>
                <a:ext uri="{FF2B5EF4-FFF2-40B4-BE49-F238E27FC236}">
                  <a16:creationId xmlns:a16="http://schemas.microsoft.com/office/drawing/2014/main" id="{A7FE36C4-4900-4DB3-AEC5-397CE5A31F54}"/>
                </a:ext>
              </a:extLst>
            </p:cNvPr>
            <p:cNvSpPr txBox="1">
              <a:spLocks/>
            </p:cNvSpPr>
            <p:nvPr/>
          </p:nvSpPr>
          <p:spPr>
            <a:xfrm>
              <a:off x="6334446" y="631088"/>
              <a:ext cx="667513"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Source control</a:t>
              </a:r>
            </a:p>
          </p:txBody>
        </p:sp>
        <p:pic>
          <p:nvPicPr>
            <p:cNvPr id="24" name="Graphic 23">
              <a:extLst>
                <a:ext uri="{FF2B5EF4-FFF2-40B4-BE49-F238E27FC236}">
                  <a16:creationId xmlns:a16="http://schemas.microsoft.com/office/drawing/2014/main" id="{F148FC85-BE96-4894-8477-42E4D1D865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3949" y="1095471"/>
              <a:ext cx="448508" cy="448508"/>
            </a:xfrm>
            <a:prstGeom prst="rect">
              <a:avLst/>
            </a:prstGeom>
          </p:spPr>
        </p:pic>
      </p:grpSp>
    </p:spTree>
    <p:extLst>
      <p:ext uri="{BB962C8B-B14F-4D97-AF65-F5344CB8AC3E}">
        <p14:creationId xmlns:p14="http://schemas.microsoft.com/office/powerpoint/2010/main" val="379406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12"/>
                                        </p:tgtEl>
                                        <p:attrNameLst>
                                          <p:attrName>style.visibility</p:attrName>
                                        </p:attrNameLst>
                                      </p:cBhvr>
                                      <p:to>
                                        <p:strVal val="visible"/>
                                      </p:to>
                                    </p:set>
                                    <p:anim calcmode="lin" valueType="num">
                                      <p:cBhvr>
                                        <p:cTn id="22" dur="750" fill="hold"/>
                                        <p:tgtEl>
                                          <p:spTgt spid="212"/>
                                        </p:tgtEl>
                                        <p:attrNameLst>
                                          <p:attrName>ppt_w</p:attrName>
                                        </p:attrNameLst>
                                      </p:cBhvr>
                                      <p:tavLst>
                                        <p:tav tm="0">
                                          <p:val>
                                            <p:fltVal val="0"/>
                                          </p:val>
                                        </p:tav>
                                        <p:tav tm="100000">
                                          <p:val>
                                            <p:strVal val="#ppt_w"/>
                                          </p:val>
                                        </p:tav>
                                      </p:tavLst>
                                    </p:anim>
                                    <p:anim calcmode="lin" valueType="num">
                                      <p:cBhvr>
                                        <p:cTn id="23" dur="750" fill="hold"/>
                                        <p:tgtEl>
                                          <p:spTgt spid="212"/>
                                        </p:tgtEl>
                                        <p:attrNameLst>
                                          <p:attrName>ppt_h</p:attrName>
                                        </p:attrNameLst>
                                      </p:cBhvr>
                                      <p:tavLst>
                                        <p:tav tm="0">
                                          <p:val>
                                            <p:fltVal val="0"/>
                                          </p:val>
                                        </p:tav>
                                        <p:tav tm="100000">
                                          <p:val>
                                            <p:strVal val="#ppt_h"/>
                                          </p:val>
                                        </p:tav>
                                      </p:tavLst>
                                    </p:anim>
                                    <p:animEffect transition="in" filter="fade">
                                      <p:cBhvr>
                                        <p:cTn id="24" dur="750"/>
                                        <p:tgtEl>
                                          <p:spTgt spid="212"/>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wipe(left)">
                                      <p:cBhvr>
                                        <p:cTn id="28" dur="500"/>
                                        <p:tgtEl>
                                          <p:spTgt spid="1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0"/>
                                        </p:tgtEl>
                                        <p:attrNameLst>
                                          <p:attrName>style.visibility</p:attrName>
                                        </p:attrNameLst>
                                      </p:cBhvr>
                                      <p:to>
                                        <p:strVal val="visible"/>
                                      </p:to>
                                    </p:set>
                                    <p:animEffect transition="in" filter="fade">
                                      <p:cBhvr>
                                        <p:cTn id="31" dur="500"/>
                                        <p:tgtEl>
                                          <p:spTgt spid="210"/>
                                        </p:tgtEl>
                                      </p:cBhvr>
                                    </p:animEffect>
                                  </p:childTnLst>
                                </p:cTn>
                              </p:par>
                              <p:par>
                                <p:cTn id="32" presetID="22" presetClass="entr" presetSubtype="8"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wipe(left)">
                                      <p:cBhvr>
                                        <p:cTn id="34" dur="500"/>
                                        <p:tgtEl>
                                          <p:spTgt spid="133"/>
                                        </p:tgtEl>
                                      </p:cBhvr>
                                    </p:animEffect>
                                  </p:childTnLst>
                                </p:cTn>
                              </p:par>
                              <p:par>
                                <p:cTn id="35" presetID="22" presetClass="entr" presetSubtype="8" fill="hold" nodeType="with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left)">
                                      <p:cBhvr>
                                        <p:cTn id="37" dur="500"/>
                                        <p:tgtEl>
                                          <p:spTgt spid="130"/>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fade">
                                      <p:cBhvr>
                                        <p:cTn id="41" dur="500"/>
                                        <p:tgtEl>
                                          <p:spTgt spid="110"/>
                                        </p:tgtEl>
                                      </p:cBhvr>
                                    </p:animEffect>
                                  </p:childTnLst>
                                </p:cTn>
                              </p:par>
                            </p:childTnLst>
                          </p:cTn>
                        </p:par>
                        <p:par>
                          <p:cTn id="42" fill="hold">
                            <p:stCondLst>
                              <p:cond delay="3250"/>
                            </p:stCondLst>
                            <p:childTnLst>
                              <p:par>
                                <p:cTn id="43" presetID="10" presetClass="entr" presetSubtype="0" fill="hold"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par>
                          <p:cTn id="46" fill="hold">
                            <p:stCondLst>
                              <p:cond delay="375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animEffect transition="in" filter="fade">
                                      <p:cBhvr>
                                        <p:cTn id="56" dur="500"/>
                                        <p:tgtEl>
                                          <p:spTgt spid="2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6"/>
                                        </p:tgtEl>
                                        <p:attrNameLst>
                                          <p:attrName>style.visibility</p:attrName>
                                        </p:attrNameLst>
                                      </p:cBhvr>
                                      <p:to>
                                        <p:strVal val="visible"/>
                                      </p:to>
                                    </p:set>
                                    <p:animEffect transition="in" filter="fade">
                                      <p:cBhvr>
                                        <p:cTn id="61" dur="500"/>
                                        <p:tgtEl>
                                          <p:spTgt spid="206"/>
                                        </p:tgtEl>
                                      </p:cBhvr>
                                    </p:animEffect>
                                  </p:childTnLst>
                                </p:cTn>
                              </p:par>
                              <p:par>
                                <p:cTn id="62" presetID="10" presetClass="entr" presetSubtype="0" fill="hold"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fade">
                                      <p:cBhvr>
                                        <p:cTn id="64" dur="500"/>
                                        <p:tgtEl>
                                          <p:spTgt spid="9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fade">
                                      <p:cBhvr>
                                        <p:cTn id="71" dur="500"/>
                                        <p:tgtEl>
                                          <p:spTgt spid="139"/>
                                        </p:tgtEl>
                                      </p:cBhvr>
                                    </p:animEffect>
                                  </p:childTnLst>
                                </p:cTn>
                              </p:par>
                              <p:par>
                                <p:cTn id="72" presetID="10" presetClass="entr" presetSubtype="0" fill="hold" nodeType="with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500"/>
                                        <p:tgtEl>
                                          <p:spTgt spid="138"/>
                                        </p:tgtEl>
                                      </p:cBhvr>
                                    </p:animEffect>
                                  </p:childTnLst>
                                </p:cTn>
                              </p:par>
                            </p:childTnLst>
                          </p:cTn>
                        </p:par>
                        <p:par>
                          <p:cTn id="75" fill="hold">
                            <p:stCondLst>
                              <p:cond delay="1000"/>
                            </p:stCondLst>
                            <p:childTnLst>
                              <p:par>
                                <p:cTn id="76" presetID="10"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animEffect transition="in" filter="fade">
                                      <p:cBhvr>
                                        <p:cTn id="78" dur="500"/>
                                        <p:tgtEl>
                                          <p:spTgt spid="147"/>
                                        </p:tgtEl>
                                      </p:cBhvr>
                                    </p:animEffect>
                                  </p:childTnLst>
                                </p:cTn>
                              </p:par>
                              <p:par>
                                <p:cTn id="79" presetID="10" presetClass="entr" presetSubtype="0" fill="hold" nodeType="withEffect">
                                  <p:stCondLst>
                                    <p:cond delay="0"/>
                                  </p:stCondLst>
                                  <p:childTnLst>
                                    <p:set>
                                      <p:cBhvr>
                                        <p:cTn id="80" dur="1" fill="hold">
                                          <p:stCondLst>
                                            <p:cond delay="0"/>
                                          </p:stCondLst>
                                        </p:cTn>
                                        <p:tgtEl>
                                          <p:spTgt spid="144"/>
                                        </p:tgtEl>
                                        <p:attrNameLst>
                                          <p:attrName>style.visibility</p:attrName>
                                        </p:attrNameLst>
                                      </p:cBhvr>
                                      <p:to>
                                        <p:strVal val="visible"/>
                                      </p:to>
                                    </p:set>
                                    <p:animEffect transition="in" filter="fade">
                                      <p:cBhvr>
                                        <p:cTn id="81" dur="500"/>
                                        <p:tgtEl>
                                          <p:spTgt spid="144"/>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213"/>
                                        </p:tgtEl>
                                        <p:attrNameLst>
                                          <p:attrName>style.visibility</p:attrName>
                                        </p:attrNameLst>
                                      </p:cBhvr>
                                      <p:to>
                                        <p:strVal val="visible"/>
                                      </p:to>
                                    </p:set>
                                    <p:animEffect transition="in" filter="wipe(left)">
                                      <p:cBhvr>
                                        <p:cTn id="85" dur="750"/>
                                        <p:tgtEl>
                                          <p:spTgt spid="21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fade">
                                      <p:cBhvr>
                                        <p:cTn id="88" dur="500"/>
                                        <p:tgtEl>
                                          <p:spTgt spid="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59"/>
                                        </p:tgtEl>
                                        <p:attrNameLst>
                                          <p:attrName>style.visibility</p:attrName>
                                        </p:attrNameLst>
                                      </p:cBhvr>
                                      <p:to>
                                        <p:strVal val="visible"/>
                                      </p:to>
                                    </p:set>
                                    <p:animEffect transition="in" filter="fade">
                                      <p:cBhvr>
                                        <p:cTn id="93" dur="500"/>
                                        <p:tgtEl>
                                          <p:spTgt spid="15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166"/>
                                        </p:tgtEl>
                                        <p:attrNameLst>
                                          <p:attrName>style.visibility</p:attrName>
                                        </p:attrNameLst>
                                      </p:cBhvr>
                                      <p:to>
                                        <p:strVal val="visible"/>
                                      </p:to>
                                    </p:set>
                                    <p:animEffect transition="in" filter="fade">
                                      <p:cBhvr>
                                        <p:cTn id="99" dur="500"/>
                                        <p:tgtEl>
                                          <p:spTgt spid="166"/>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207"/>
                                        </p:tgtEl>
                                        <p:attrNameLst>
                                          <p:attrName>style.visibility</p:attrName>
                                        </p:attrNameLst>
                                      </p:cBhvr>
                                      <p:to>
                                        <p:strVal val="visible"/>
                                      </p:to>
                                    </p:set>
                                    <p:animEffect transition="in" filter="fade">
                                      <p:cBhvr>
                                        <p:cTn id="102" dur="500"/>
                                        <p:tgtEl>
                                          <p:spTgt spid="207"/>
                                        </p:tgtEl>
                                      </p:cBhvr>
                                    </p:animEffect>
                                  </p:childTnLst>
                                </p:cTn>
                              </p:par>
                            </p:childTnLst>
                          </p:cTn>
                        </p:par>
                        <p:par>
                          <p:cTn id="103" fill="hold">
                            <p:stCondLst>
                              <p:cond delay="750"/>
                            </p:stCondLst>
                            <p:childTnLst>
                              <p:par>
                                <p:cTn id="104" presetID="10" presetClass="entr" presetSubtype="0" fill="hold" nodeType="after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73"/>
                                        </p:tgtEl>
                                        <p:attrNameLst>
                                          <p:attrName>style.visibility</p:attrName>
                                        </p:attrNameLst>
                                      </p:cBhvr>
                                      <p:to>
                                        <p:strVal val="visible"/>
                                      </p:to>
                                    </p:set>
                                    <p:animEffect transition="in" filter="wipe(left)">
                                      <p:cBhvr>
                                        <p:cTn id="111" dur="500"/>
                                        <p:tgtEl>
                                          <p:spTgt spid="17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208"/>
                                        </p:tgtEl>
                                        <p:attrNameLst>
                                          <p:attrName>style.visibility</p:attrName>
                                        </p:attrNameLst>
                                      </p:cBhvr>
                                      <p:to>
                                        <p:strVal val="visible"/>
                                      </p:to>
                                    </p:set>
                                    <p:animEffect transition="in" filter="fade">
                                      <p:cBhvr>
                                        <p:cTn id="118" dur="500"/>
                                        <p:tgtEl>
                                          <p:spTgt spid="208"/>
                                        </p:tgtEl>
                                      </p:cBhvr>
                                    </p:animEffect>
                                  </p:childTnLst>
                                </p:cTn>
                              </p:par>
                              <p:par>
                                <p:cTn id="119" presetID="10" presetClass="entr" presetSubtype="0" fill="hold" nodeType="with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fade">
                                      <p:cBhvr>
                                        <p:cTn id="121" dur="500"/>
                                        <p:tgtEl>
                                          <p:spTgt spid="4"/>
                                        </p:tgtEl>
                                      </p:cBhvr>
                                    </p:animEffect>
                                  </p:childTnLst>
                                </p:cTn>
                              </p:par>
                            </p:childTnLst>
                          </p:cTn>
                        </p:par>
                        <p:par>
                          <p:cTn id="122" fill="hold">
                            <p:stCondLst>
                              <p:cond delay="1000"/>
                            </p:stCondLst>
                            <p:childTnLst>
                              <p:par>
                                <p:cTn id="123" presetID="22" presetClass="entr" presetSubtype="1" fill="hold" nodeType="afterEffect">
                                  <p:stCondLst>
                                    <p:cond delay="0"/>
                                  </p:stCondLst>
                                  <p:childTnLst>
                                    <p:set>
                                      <p:cBhvr>
                                        <p:cTn id="124" dur="1" fill="hold">
                                          <p:stCondLst>
                                            <p:cond delay="0"/>
                                          </p:stCondLst>
                                        </p:cTn>
                                        <p:tgtEl>
                                          <p:spTgt spid="177"/>
                                        </p:tgtEl>
                                        <p:attrNameLst>
                                          <p:attrName>style.visibility</p:attrName>
                                        </p:attrNameLst>
                                      </p:cBhvr>
                                      <p:to>
                                        <p:strVal val="visible"/>
                                      </p:to>
                                    </p:set>
                                    <p:animEffect transition="in" filter="wipe(up)">
                                      <p:cBhvr>
                                        <p:cTn id="125" dur="500"/>
                                        <p:tgtEl>
                                          <p:spTgt spid="177"/>
                                        </p:tgtEl>
                                      </p:cBhvr>
                                    </p:animEffect>
                                  </p:childTnLst>
                                </p:cTn>
                              </p:par>
                            </p:childTnLst>
                          </p:cTn>
                        </p:par>
                        <p:par>
                          <p:cTn id="126" fill="hold">
                            <p:stCondLst>
                              <p:cond delay="1500"/>
                            </p:stCondLst>
                            <p:childTnLst>
                              <p:par>
                                <p:cTn id="127" presetID="10" presetClass="entr" presetSubtype="0" fill="hold" nodeType="afterEffect">
                                  <p:stCondLst>
                                    <p:cond delay="0"/>
                                  </p:stCondLst>
                                  <p:childTnLst>
                                    <p:set>
                                      <p:cBhvr>
                                        <p:cTn id="128" dur="1" fill="hold">
                                          <p:stCondLst>
                                            <p:cond delay="0"/>
                                          </p:stCondLst>
                                        </p:cTn>
                                        <p:tgtEl>
                                          <p:spTgt spid="199"/>
                                        </p:tgtEl>
                                        <p:attrNameLst>
                                          <p:attrName>style.visibility</p:attrName>
                                        </p:attrNameLst>
                                      </p:cBhvr>
                                      <p:to>
                                        <p:strVal val="visible"/>
                                      </p:to>
                                    </p:set>
                                    <p:animEffect transition="in" filter="fade">
                                      <p:cBhvr>
                                        <p:cTn id="129" dur="500"/>
                                        <p:tgtEl>
                                          <p:spTgt spid="199"/>
                                        </p:tgtEl>
                                      </p:cBhvr>
                                    </p:animEffect>
                                  </p:childTnLst>
                                </p:cTn>
                              </p:par>
                            </p:childTnLst>
                          </p:cTn>
                        </p:par>
                        <p:par>
                          <p:cTn id="130" fill="hold">
                            <p:stCondLst>
                              <p:cond delay="2000"/>
                            </p:stCondLst>
                            <p:childTnLst>
                              <p:par>
                                <p:cTn id="131" presetID="22" presetClass="entr" presetSubtype="4" fill="hold" nodeType="afterEffect">
                                  <p:stCondLst>
                                    <p:cond delay="0"/>
                                  </p:stCondLst>
                                  <p:childTnLst>
                                    <p:set>
                                      <p:cBhvr>
                                        <p:cTn id="132" dur="1" fill="hold">
                                          <p:stCondLst>
                                            <p:cond delay="0"/>
                                          </p:stCondLst>
                                        </p:cTn>
                                        <p:tgtEl>
                                          <p:spTgt spid="178"/>
                                        </p:tgtEl>
                                        <p:attrNameLst>
                                          <p:attrName>style.visibility</p:attrName>
                                        </p:attrNameLst>
                                      </p:cBhvr>
                                      <p:to>
                                        <p:strVal val="visible"/>
                                      </p:to>
                                    </p:set>
                                    <p:animEffect transition="in" filter="wipe(down)">
                                      <p:cBhvr>
                                        <p:cTn id="133" dur="500"/>
                                        <p:tgtEl>
                                          <p:spTgt spid="178"/>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nodeType="clickEffect">
                                  <p:stCondLst>
                                    <p:cond delay="0"/>
                                  </p:stCondLst>
                                  <p:childTnLst>
                                    <p:set>
                                      <p:cBhvr>
                                        <p:cTn id="137" dur="1" fill="hold">
                                          <p:stCondLst>
                                            <p:cond delay="0"/>
                                          </p:stCondLst>
                                        </p:cTn>
                                        <p:tgtEl>
                                          <p:spTgt spid="160"/>
                                        </p:tgtEl>
                                        <p:attrNameLst>
                                          <p:attrName>style.visibility</p:attrName>
                                        </p:attrNameLst>
                                      </p:cBhvr>
                                      <p:to>
                                        <p:strVal val="visible"/>
                                      </p:to>
                                    </p:set>
                                    <p:animEffect transition="in" filter="wipe(up)">
                                      <p:cBhvr>
                                        <p:cTn id="138" dur="500"/>
                                        <p:tgtEl>
                                          <p:spTgt spid="16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animEffect transition="in" filter="fade">
                                      <p:cBhvr>
                                        <p:cTn id="141" dur="500"/>
                                        <p:tgtEl>
                                          <p:spTgt spid="125"/>
                                        </p:tgtEl>
                                      </p:cBhvr>
                                    </p:animEffect>
                                  </p:childTnLst>
                                </p:cTn>
                              </p:par>
                              <p:par>
                                <p:cTn id="142" presetID="22" presetClass="entr" presetSubtype="1" fill="hold" nodeType="withEffect">
                                  <p:stCondLst>
                                    <p:cond delay="0"/>
                                  </p:stCondLst>
                                  <p:childTnLst>
                                    <p:set>
                                      <p:cBhvr>
                                        <p:cTn id="143" dur="1" fill="hold">
                                          <p:stCondLst>
                                            <p:cond delay="0"/>
                                          </p:stCondLst>
                                        </p:cTn>
                                        <p:tgtEl>
                                          <p:spTgt spid="163"/>
                                        </p:tgtEl>
                                        <p:attrNameLst>
                                          <p:attrName>style.visibility</p:attrName>
                                        </p:attrNameLst>
                                      </p:cBhvr>
                                      <p:to>
                                        <p:strVal val="visible"/>
                                      </p:to>
                                    </p:set>
                                    <p:animEffect transition="in" filter="wipe(up)">
                                      <p:cBhvr>
                                        <p:cTn id="144" dur="500"/>
                                        <p:tgtEl>
                                          <p:spTgt spid="1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09"/>
                                        </p:tgtEl>
                                        <p:attrNameLst>
                                          <p:attrName>style.visibility</p:attrName>
                                        </p:attrNameLst>
                                      </p:cBhvr>
                                      <p:to>
                                        <p:strVal val="visible"/>
                                      </p:to>
                                    </p:set>
                                    <p:animEffect transition="in" filter="fade">
                                      <p:cBhvr>
                                        <p:cTn id="147" dur="500"/>
                                        <p:tgtEl>
                                          <p:spTgt spid="209"/>
                                        </p:tgtEl>
                                      </p:cBhvr>
                                    </p:animEffec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201"/>
                                        </p:tgtEl>
                                        <p:attrNameLst>
                                          <p:attrName>style.visibility</p:attrName>
                                        </p:attrNameLst>
                                      </p:cBhvr>
                                      <p:to>
                                        <p:strVal val="visible"/>
                                      </p:to>
                                    </p:set>
                                    <p:animEffect transition="in" filter="fade">
                                      <p:cBhvr>
                                        <p:cTn id="151" dur="500"/>
                                        <p:tgtEl>
                                          <p:spTgt spid="201"/>
                                        </p:tgtEl>
                                      </p:cBhvr>
                                    </p:animEffect>
                                  </p:childTnLst>
                                </p:cTn>
                              </p:par>
                            </p:childTnLst>
                          </p:cTn>
                        </p:par>
                        <p:par>
                          <p:cTn id="152" fill="hold">
                            <p:stCondLst>
                              <p:cond delay="1000"/>
                            </p:stCondLst>
                            <p:childTnLst>
                              <p:par>
                                <p:cTn id="153" presetID="10" presetClass="entr" presetSubtype="0" fill="hold" grpId="0" nodeType="afterEffect">
                                  <p:stCondLst>
                                    <p:cond delay="0"/>
                                  </p:stCondLst>
                                  <p:childTnLst>
                                    <p:set>
                                      <p:cBhvr>
                                        <p:cTn id="154" dur="1" fill="hold">
                                          <p:stCondLst>
                                            <p:cond delay="0"/>
                                          </p:stCondLst>
                                        </p:cTn>
                                        <p:tgtEl>
                                          <p:spTgt spid="202"/>
                                        </p:tgtEl>
                                        <p:attrNameLst>
                                          <p:attrName>style.visibility</p:attrName>
                                        </p:attrNameLst>
                                      </p:cBhvr>
                                      <p:to>
                                        <p:strVal val="visible"/>
                                      </p:to>
                                    </p:set>
                                    <p:animEffect transition="in" filter="fade">
                                      <p:cBhvr>
                                        <p:cTn id="155" dur="500"/>
                                        <p:tgtEl>
                                          <p:spTgt spid="202"/>
                                        </p:tgtEl>
                                      </p:cBhvr>
                                    </p:animEffect>
                                  </p:childTnLst>
                                </p:cTn>
                              </p:par>
                              <p:par>
                                <p:cTn id="156" presetID="10" presetClass="entr" presetSubtype="0" fill="hold"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fade">
                                      <p:cBhvr>
                                        <p:cTn id="158"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166" grpId="0" animBg="1"/>
      <p:bldP spid="201" grpId="0" animBg="1"/>
      <p:bldP spid="202" grpId="0" animBg="1"/>
      <p:bldP spid="205" grpId="0" animBg="1"/>
      <p:bldP spid="206" grpId="0" animBg="1"/>
      <p:bldP spid="207" grpId="0" animBg="1"/>
      <p:bldP spid="208" grpId="0" animBg="1"/>
      <p:bldP spid="209" grpId="0" animBg="1"/>
      <p:bldP spid="210" grpId="0" animBg="1"/>
      <p:bldP spid="12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2" name="Title 16">
            <a:extLst>
              <a:ext uri="{FF2B5EF4-FFF2-40B4-BE49-F238E27FC236}">
                <a16:creationId xmlns:a16="http://schemas.microsoft.com/office/drawing/2014/main" id="{249B4BFF-3036-4B7F-BD62-26C3582C0753}"/>
              </a:ext>
            </a:extLst>
          </p:cNvPr>
          <p:cNvSpPr txBox="1">
            <a:spLocks/>
          </p:cNvSpPr>
          <p:nvPr/>
        </p:nvSpPr>
        <p:spPr>
          <a:xfrm>
            <a:off x="600855" y="466302"/>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spc="-51" dirty="0">
                <a:gradFill>
                  <a:gsLst>
                    <a:gs pos="1250">
                      <a:srgbClr val="1A1A1A"/>
                    </a:gs>
                    <a:gs pos="100000">
                      <a:srgbClr val="1A1A1A"/>
                    </a:gs>
                  </a:gsLst>
                  <a:lin ang="5400000" scaled="0"/>
                </a:gradFill>
                <a:latin typeface="Segoe UI Semibold"/>
              </a:rPr>
              <a:t>Integrated end-to-end Kubernetes experience</a:t>
            </a:r>
          </a:p>
        </p:txBody>
      </p:sp>
      <p:grpSp>
        <p:nvGrpSpPr>
          <p:cNvPr id="114" name="Group 113">
            <a:extLst>
              <a:ext uri="{FF2B5EF4-FFF2-40B4-BE49-F238E27FC236}">
                <a16:creationId xmlns:a16="http://schemas.microsoft.com/office/drawing/2014/main" id="{F9A49386-F777-4312-B2A9-92F8148D56AE}"/>
              </a:ext>
            </a:extLst>
          </p:cNvPr>
          <p:cNvGrpSpPr/>
          <p:nvPr/>
        </p:nvGrpSpPr>
        <p:grpSpPr>
          <a:xfrm>
            <a:off x="6927893" y="4470836"/>
            <a:ext cx="2611289" cy="1112062"/>
            <a:chOff x="6791804" y="5178241"/>
            <a:chExt cx="2560320" cy="1090356"/>
          </a:xfrm>
        </p:grpSpPr>
        <p:sp>
          <p:nvSpPr>
            <p:cNvPr id="115" name="Rectangle: Rounded Corners 114">
              <a:extLst>
                <a:ext uri="{FF2B5EF4-FFF2-40B4-BE49-F238E27FC236}">
                  <a16:creationId xmlns:a16="http://schemas.microsoft.com/office/drawing/2014/main" id="{C36B1A41-FBD2-45EB-9072-5A48DA927B9E}"/>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16" name="Title 1">
              <a:extLst>
                <a:ext uri="{FF2B5EF4-FFF2-40B4-BE49-F238E27FC236}">
                  <a16:creationId xmlns:a16="http://schemas.microsoft.com/office/drawing/2014/main" id="{933F19DA-624C-4D4A-BF88-F57A2AF9EA34}"/>
                </a:ext>
              </a:extLst>
            </p:cNvPr>
            <p:cNvSpPr txBox="1">
              <a:spLocks/>
            </p:cNvSpPr>
            <p:nvPr/>
          </p:nvSpPr>
          <p:spPr>
            <a:xfrm>
              <a:off x="6791804" y="5178241"/>
              <a:ext cx="169717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3C3C41"/>
                  </a:solidFill>
                  <a:latin typeface="Segoe UI Semibold" panose="020B0702040204020203" pitchFamily="34" charset="0"/>
                  <a:cs typeface="Segoe UI Semibold" panose="020B0702040204020203" pitchFamily="34" charset="0"/>
                </a:rPr>
                <a:t>Database tier</a:t>
              </a:r>
            </a:p>
          </p:txBody>
        </p:sp>
      </p:grpSp>
      <p:grpSp>
        <p:nvGrpSpPr>
          <p:cNvPr id="117" name="Group 116">
            <a:extLst>
              <a:ext uri="{FF2B5EF4-FFF2-40B4-BE49-F238E27FC236}">
                <a16:creationId xmlns:a16="http://schemas.microsoft.com/office/drawing/2014/main" id="{F7462FB5-FE86-4C1B-87D9-337E50708A6A}"/>
              </a:ext>
            </a:extLst>
          </p:cNvPr>
          <p:cNvGrpSpPr/>
          <p:nvPr/>
        </p:nvGrpSpPr>
        <p:grpSpPr>
          <a:xfrm>
            <a:off x="6927892" y="1372521"/>
            <a:ext cx="2611289" cy="2819346"/>
            <a:chOff x="6791803" y="2140401"/>
            <a:chExt cx="2560320" cy="2764316"/>
          </a:xfrm>
        </p:grpSpPr>
        <p:sp>
          <p:nvSpPr>
            <p:cNvPr id="118" name="Rectangle: Rounded Corners 117">
              <a:extLst>
                <a:ext uri="{FF2B5EF4-FFF2-40B4-BE49-F238E27FC236}">
                  <a16:creationId xmlns:a16="http://schemas.microsoft.com/office/drawing/2014/main" id="{77441C5F-EBF3-4A4A-AB03-DF0BF95C61C3}"/>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19" name="Title 1">
              <a:extLst>
                <a:ext uri="{FF2B5EF4-FFF2-40B4-BE49-F238E27FC236}">
                  <a16:creationId xmlns:a16="http://schemas.microsoft.com/office/drawing/2014/main" id="{3C6B0A75-678D-4338-B9FA-6FFD600376C9}"/>
                </a:ext>
              </a:extLst>
            </p:cNvPr>
            <p:cNvSpPr txBox="1">
              <a:spLocks/>
            </p:cNvSpPr>
            <p:nvPr/>
          </p:nvSpPr>
          <p:spPr>
            <a:xfrm>
              <a:off x="6791803" y="2140401"/>
              <a:ext cx="169717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AKS production cluster</a:t>
              </a:r>
            </a:p>
          </p:txBody>
        </p:sp>
      </p:grpSp>
      <p:cxnSp>
        <p:nvCxnSpPr>
          <p:cNvPr id="120" name="Straight Arrow Connector 119">
            <a:extLst>
              <a:ext uri="{FF2B5EF4-FFF2-40B4-BE49-F238E27FC236}">
                <a16:creationId xmlns:a16="http://schemas.microsoft.com/office/drawing/2014/main" id="{84DF9C76-66D0-4636-8CBC-D4EB184597E4}"/>
              </a:ext>
            </a:extLst>
          </p:cNvPr>
          <p:cNvCxnSpPr>
            <a:cxnSpLocks/>
            <a:stCxn id="173" idx="3"/>
            <a:endCxn id="180" idx="1"/>
          </p:cNvCxnSpPr>
          <p:nvPr/>
        </p:nvCxnSpPr>
        <p:spPr>
          <a:xfrm flipV="1">
            <a:off x="4557567" y="2886223"/>
            <a:ext cx="76695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E55B46D-2E41-41CB-915F-B57864EE523B}"/>
              </a:ext>
            </a:extLst>
          </p:cNvPr>
          <p:cNvCxnSpPr>
            <a:cxnSpLocks/>
            <a:stCxn id="129" idx="3"/>
            <a:endCxn id="173" idx="1"/>
          </p:cNvCxnSpPr>
          <p:nvPr/>
        </p:nvCxnSpPr>
        <p:spPr>
          <a:xfrm>
            <a:off x="3281303" y="2886223"/>
            <a:ext cx="436921"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5F8D1CCD-4B1C-4765-BDE9-7A49D90E8E67}"/>
              </a:ext>
            </a:extLst>
          </p:cNvPr>
          <p:cNvGrpSpPr/>
          <p:nvPr/>
        </p:nvGrpSpPr>
        <p:grpSpPr>
          <a:xfrm>
            <a:off x="1291179" y="2030608"/>
            <a:ext cx="1990124" cy="1498535"/>
            <a:chOff x="878880" y="2642256"/>
            <a:chExt cx="1951279" cy="1469285"/>
          </a:xfrm>
        </p:grpSpPr>
        <p:sp>
          <p:nvSpPr>
            <p:cNvPr id="129" name="Rectangle: Rounded Corners 128">
              <a:extLst>
                <a:ext uri="{FF2B5EF4-FFF2-40B4-BE49-F238E27FC236}">
                  <a16:creationId xmlns:a16="http://schemas.microsoft.com/office/drawing/2014/main" id="{690F7881-F217-4A29-8892-37A9E78B0BC8}"/>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0" name="Title 1">
              <a:extLst>
                <a:ext uri="{FF2B5EF4-FFF2-40B4-BE49-F238E27FC236}">
                  <a16:creationId xmlns:a16="http://schemas.microsoft.com/office/drawing/2014/main" id="{3B8573A9-EBFD-4FFF-BCBE-81E0C6DB6AF5}"/>
                </a:ext>
              </a:extLst>
            </p:cNvPr>
            <p:cNvSpPr txBox="1">
              <a:spLocks/>
            </p:cNvSpPr>
            <p:nvPr/>
          </p:nvSpPr>
          <p:spPr>
            <a:xfrm>
              <a:off x="878880" y="2642256"/>
              <a:ext cx="745963"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Inner loop</a:t>
              </a:r>
            </a:p>
          </p:txBody>
        </p:sp>
        <p:grpSp>
          <p:nvGrpSpPr>
            <p:cNvPr id="132" name="Group 131">
              <a:extLst>
                <a:ext uri="{FF2B5EF4-FFF2-40B4-BE49-F238E27FC236}">
                  <a16:creationId xmlns:a16="http://schemas.microsoft.com/office/drawing/2014/main" id="{62BB8998-EE30-4A28-9530-31D9D926092F}"/>
                </a:ext>
              </a:extLst>
            </p:cNvPr>
            <p:cNvGrpSpPr/>
            <p:nvPr/>
          </p:nvGrpSpPr>
          <p:grpSpPr>
            <a:xfrm>
              <a:off x="1037074" y="3060866"/>
              <a:ext cx="1634891" cy="835737"/>
              <a:chOff x="1019964" y="3074776"/>
              <a:chExt cx="1634891" cy="835737"/>
            </a:xfrm>
          </p:grpSpPr>
          <p:grpSp>
            <p:nvGrpSpPr>
              <p:cNvPr id="133" name="Group 132">
                <a:extLst>
                  <a:ext uri="{FF2B5EF4-FFF2-40B4-BE49-F238E27FC236}">
                    <a16:creationId xmlns:a16="http://schemas.microsoft.com/office/drawing/2014/main" id="{BBF86144-B77C-454F-9424-502640A868BB}"/>
                  </a:ext>
                </a:extLst>
              </p:cNvPr>
              <p:cNvGrpSpPr/>
              <p:nvPr/>
            </p:nvGrpSpPr>
            <p:grpSpPr>
              <a:xfrm>
                <a:off x="1590949" y="3558085"/>
                <a:ext cx="528081" cy="166688"/>
                <a:chOff x="5304203" y="3756536"/>
                <a:chExt cx="528081" cy="166688"/>
              </a:xfrm>
            </p:grpSpPr>
            <p:cxnSp>
              <p:nvCxnSpPr>
                <p:cNvPr id="154" name="Straight Arrow Connector 153">
                  <a:extLst>
                    <a:ext uri="{FF2B5EF4-FFF2-40B4-BE49-F238E27FC236}">
                      <a16:creationId xmlns:a16="http://schemas.microsoft.com/office/drawing/2014/main" id="{24472835-0C89-4E94-BF3A-2E2132D9A2DF}"/>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5F02CF3-EDC6-46C4-B6FC-7D0A7856373B}"/>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4" name="Title 1">
                <a:extLst>
                  <a:ext uri="{FF2B5EF4-FFF2-40B4-BE49-F238E27FC236}">
                    <a16:creationId xmlns:a16="http://schemas.microsoft.com/office/drawing/2014/main" id="{E4D62A58-01E2-4A3A-A4B5-141DD72D2152}"/>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16" spc="0">
                    <a:solidFill>
                      <a:srgbClr val="000000"/>
                    </a:solidFill>
                    <a:latin typeface="Segoe UI"/>
                    <a:cs typeface="Segoe UI Semibold" panose="020B0702040204020203" pitchFamily="34" charset="0"/>
                  </a:rPr>
                  <a:t>Test</a:t>
                </a:r>
              </a:p>
            </p:txBody>
          </p:sp>
          <p:sp>
            <p:nvSpPr>
              <p:cNvPr id="135" name="Title 1">
                <a:extLst>
                  <a:ext uri="{FF2B5EF4-FFF2-40B4-BE49-F238E27FC236}">
                    <a16:creationId xmlns:a16="http://schemas.microsoft.com/office/drawing/2014/main" id="{15E8A82A-305A-46D3-8D0F-29EC5FC5C3C1}"/>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16" spc="0">
                    <a:solidFill>
                      <a:srgbClr val="000000"/>
                    </a:solidFill>
                    <a:latin typeface="Segoe UI"/>
                    <a:cs typeface="Segoe UI Semibold" panose="020B0702040204020203" pitchFamily="34" charset="0"/>
                  </a:rPr>
                  <a:t>Debug</a:t>
                </a:r>
              </a:p>
            </p:txBody>
          </p:sp>
          <p:sp>
            <p:nvSpPr>
              <p:cNvPr id="136" name="Title 1">
                <a:extLst>
                  <a:ext uri="{FF2B5EF4-FFF2-40B4-BE49-F238E27FC236}">
                    <a16:creationId xmlns:a16="http://schemas.microsoft.com/office/drawing/2014/main" id="{610C034A-7EE1-4C43-B63A-2E4384AB1ABC}"/>
                  </a:ext>
                </a:extLst>
              </p:cNvPr>
              <p:cNvSpPr txBox="1">
                <a:spLocks/>
              </p:cNvSpPr>
              <p:nvPr/>
            </p:nvSpPr>
            <p:spPr>
              <a:xfrm>
                <a:off x="1019964" y="3074776"/>
                <a:ext cx="601487"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Azure </a:t>
                </a:r>
                <a:r>
                  <a:rPr lang="en-US" sz="816" spc="0" err="1">
                    <a:solidFill>
                      <a:srgbClr val="000000"/>
                    </a:solidFill>
                    <a:latin typeface="Segoe UI Semibold" panose="020B0702040204020203" pitchFamily="34" charset="0"/>
                    <a:cs typeface="Segoe UI Semibold" panose="020B0702040204020203" pitchFamily="34" charset="0"/>
                  </a:rPr>
                  <a:t>DevSpaces</a:t>
                </a:r>
                <a:endParaRPr lang="en-US" sz="816" spc="0">
                  <a:solidFill>
                    <a:srgbClr val="000000"/>
                  </a:solidFill>
                  <a:latin typeface="Segoe UI Semibold" panose="020B0702040204020203" pitchFamily="34" charset="0"/>
                  <a:cs typeface="Segoe UI Semibold" panose="020B0702040204020203" pitchFamily="34" charset="0"/>
                </a:endParaRPr>
              </a:p>
            </p:txBody>
          </p:sp>
          <p:sp>
            <p:nvSpPr>
              <p:cNvPr id="137" name="Title 1">
                <a:extLst>
                  <a:ext uri="{FF2B5EF4-FFF2-40B4-BE49-F238E27FC236}">
                    <a16:creationId xmlns:a16="http://schemas.microsoft.com/office/drawing/2014/main" id="{B7120595-5516-4BD4-A58E-A54327C90662}"/>
                  </a:ext>
                </a:extLst>
              </p:cNvPr>
              <p:cNvSpPr txBox="1">
                <a:spLocks/>
              </p:cNvSpPr>
              <p:nvPr/>
            </p:nvSpPr>
            <p:spPr>
              <a:xfrm>
                <a:off x="2121266" y="3074776"/>
                <a:ext cx="533589"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138" name="Group 137">
                <a:extLst>
                  <a:ext uri="{FF2B5EF4-FFF2-40B4-BE49-F238E27FC236}">
                    <a16:creationId xmlns:a16="http://schemas.microsoft.com/office/drawing/2014/main" id="{AB006B43-9940-4C9F-83E7-BF04C92598D2}"/>
                  </a:ext>
                </a:extLst>
              </p:cNvPr>
              <p:cNvGrpSpPr/>
              <p:nvPr/>
            </p:nvGrpSpPr>
            <p:grpSpPr>
              <a:xfrm>
                <a:off x="1054184" y="3372344"/>
                <a:ext cx="533589" cy="533589"/>
                <a:chOff x="1054184" y="3372344"/>
                <a:chExt cx="533589" cy="533589"/>
              </a:xfrm>
            </p:grpSpPr>
            <p:sp>
              <p:nvSpPr>
                <p:cNvPr id="152" name="Rectangle: Rounded Corners 151">
                  <a:extLst>
                    <a:ext uri="{FF2B5EF4-FFF2-40B4-BE49-F238E27FC236}">
                      <a16:creationId xmlns:a16="http://schemas.microsoft.com/office/drawing/2014/main" id="{09BB0A20-8C2E-4345-AEBB-16C70AFFC1E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53" name="Graphic 152">
                  <a:extLst>
                    <a:ext uri="{FF2B5EF4-FFF2-40B4-BE49-F238E27FC236}">
                      <a16:creationId xmlns:a16="http://schemas.microsoft.com/office/drawing/2014/main" id="{E752CBF6-2096-4868-B99B-17A824F00F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1814" y="3469974"/>
                  <a:ext cx="338328" cy="338328"/>
                </a:xfrm>
                <a:prstGeom prst="rect">
                  <a:avLst/>
                </a:prstGeom>
              </p:spPr>
            </p:pic>
          </p:grpSp>
          <p:grpSp>
            <p:nvGrpSpPr>
              <p:cNvPr id="139" name="Group 138">
                <a:extLst>
                  <a:ext uri="{FF2B5EF4-FFF2-40B4-BE49-F238E27FC236}">
                    <a16:creationId xmlns:a16="http://schemas.microsoft.com/office/drawing/2014/main" id="{A56010A9-5979-4BA2-AED1-764815BF1C8C}"/>
                  </a:ext>
                </a:extLst>
              </p:cNvPr>
              <p:cNvGrpSpPr/>
              <p:nvPr/>
            </p:nvGrpSpPr>
            <p:grpSpPr>
              <a:xfrm>
                <a:off x="2121266" y="3372344"/>
                <a:ext cx="533589" cy="533589"/>
                <a:chOff x="2121266" y="3372344"/>
                <a:chExt cx="533589" cy="533589"/>
              </a:xfrm>
            </p:grpSpPr>
            <p:sp>
              <p:nvSpPr>
                <p:cNvPr id="140" name="Rectangle: Rounded Corners 139">
                  <a:extLst>
                    <a:ext uri="{FF2B5EF4-FFF2-40B4-BE49-F238E27FC236}">
                      <a16:creationId xmlns:a16="http://schemas.microsoft.com/office/drawing/2014/main" id="{0D9D9811-3C31-40BE-9D72-29BCBC145A44}"/>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41" name="Group 140">
                  <a:extLst>
                    <a:ext uri="{FF2B5EF4-FFF2-40B4-BE49-F238E27FC236}">
                      <a16:creationId xmlns:a16="http://schemas.microsoft.com/office/drawing/2014/main" id="{B0D63E24-13CF-48C2-AC64-0285088CA3FE}"/>
                    </a:ext>
                  </a:extLst>
                </p:cNvPr>
                <p:cNvGrpSpPr/>
                <p:nvPr/>
              </p:nvGrpSpPr>
              <p:grpSpPr>
                <a:xfrm>
                  <a:off x="2210352" y="3471248"/>
                  <a:ext cx="355417" cy="335781"/>
                  <a:chOff x="3172902" y="4132385"/>
                  <a:chExt cx="355417" cy="335781"/>
                </a:xfrm>
              </p:grpSpPr>
              <p:grpSp>
                <p:nvGrpSpPr>
                  <p:cNvPr id="142" name="Group 141">
                    <a:extLst>
                      <a:ext uri="{FF2B5EF4-FFF2-40B4-BE49-F238E27FC236}">
                        <a16:creationId xmlns:a16="http://schemas.microsoft.com/office/drawing/2014/main" id="{D502A8EF-F6B7-45B9-8DF9-B5D34D8C9AED}"/>
                      </a:ext>
                    </a:extLst>
                  </p:cNvPr>
                  <p:cNvGrpSpPr/>
                  <p:nvPr/>
                </p:nvGrpSpPr>
                <p:grpSpPr>
                  <a:xfrm>
                    <a:off x="3234030" y="4132385"/>
                    <a:ext cx="233160" cy="110531"/>
                    <a:chOff x="3234867" y="4132385"/>
                    <a:chExt cx="233160" cy="110531"/>
                  </a:xfrm>
                </p:grpSpPr>
                <p:sp>
                  <p:nvSpPr>
                    <p:cNvPr id="150" name="Freeform: Shape 149">
                      <a:extLst>
                        <a:ext uri="{FF2B5EF4-FFF2-40B4-BE49-F238E27FC236}">
                          <a16:creationId xmlns:a16="http://schemas.microsoft.com/office/drawing/2014/main" id="{44BCAFFF-4398-4B11-969F-6CFD52AD751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51" name="Freeform: Shape 150">
                      <a:extLst>
                        <a:ext uri="{FF2B5EF4-FFF2-40B4-BE49-F238E27FC236}">
                          <a16:creationId xmlns:a16="http://schemas.microsoft.com/office/drawing/2014/main" id="{6640DEF5-CAB1-4277-9230-464F3DBBCD1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3" name="Group 142">
                    <a:extLst>
                      <a:ext uri="{FF2B5EF4-FFF2-40B4-BE49-F238E27FC236}">
                        <a16:creationId xmlns:a16="http://schemas.microsoft.com/office/drawing/2014/main" id="{3DBB0907-9D94-4C9A-BC01-D029BF10A32C}"/>
                      </a:ext>
                    </a:extLst>
                  </p:cNvPr>
                  <p:cNvGrpSpPr/>
                  <p:nvPr/>
                </p:nvGrpSpPr>
                <p:grpSpPr>
                  <a:xfrm>
                    <a:off x="3172902" y="4245010"/>
                    <a:ext cx="355417" cy="110531"/>
                    <a:chOff x="3172902" y="4244590"/>
                    <a:chExt cx="355417" cy="110531"/>
                  </a:xfrm>
                </p:grpSpPr>
                <p:sp>
                  <p:nvSpPr>
                    <p:cNvPr id="147" name="Freeform: Shape 146">
                      <a:extLst>
                        <a:ext uri="{FF2B5EF4-FFF2-40B4-BE49-F238E27FC236}">
                          <a16:creationId xmlns:a16="http://schemas.microsoft.com/office/drawing/2014/main" id="{0A70124D-7054-469D-9856-7CF75A57A5A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8" name="Freeform: Shape 147">
                      <a:extLst>
                        <a:ext uri="{FF2B5EF4-FFF2-40B4-BE49-F238E27FC236}">
                          <a16:creationId xmlns:a16="http://schemas.microsoft.com/office/drawing/2014/main" id="{D39A64A2-3567-40E6-9858-AC3760D79F5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9" name="Freeform: Shape 148">
                      <a:extLst>
                        <a:ext uri="{FF2B5EF4-FFF2-40B4-BE49-F238E27FC236}">
                          <a16:creationId xmlns:a16="http://schemas.microsoft.com/office/drawing/2014/main" id="{B2C9E0BB-62F3-4D69-9DCF-CE5472B9F3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4" name="Group 143">
                    <a:extLst>
                      <a:ext uri="{FF2B5EF4-FFF2-40B4-BE49-F238E27FC236}">
                        <a16:creationId xmlns:a16="http://schemas.microsoft.com/office/drawing/2014/main" id="{E5DBEF36-A679-4CBF-994F-5B3B5BAF3F68}"/>
                      </a:ext>
                    </a:extLst>
                  </p:cNvPr>
                  <p:cNvGrpSpPr/>
                  <p:nvPr/>
                </p:nvGrpSpPr>
                <p:grpSpPr>
                  <a:xfrm>
                    <a:off x="3234030" y="4357635"/>
                    <a:ext cx="233160" cy="110531"/>
                    <a:chOff x="3234867" y="4132385"/>
                    <a:chExt cx="233160" cy="110531"/>
                  </a:xfrm>
                </p:grpSpPr>
                <p:sp>
                  <p:nvSpPr>
                    <p:cNvPr id="145" name="Freeform: Shape 144">
                      <a:extLst>
                        <a:ext uri="{FF2B5EF4-FFF2-40B4-BE49-F238E27FC236}">
                          <a16:creationId xmlns:a16="http://schemas.microsoft.com/office/drawing/2014/main" id="{2AB40C72-027C-4917-B09B-F5706D2109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6" name="Freeform: Shape 145">
                      <a:extLst>
                        <a:ext uri="{FF2B5EF4-FFF2-40B4-BE49-F238E27FC236}">
                          <a16:creationId xmlns:a16="http://schemas.microsoft.com/office/drawing/2014/main" id="{F72A7844-1C8C-4183-8672-91F65A61393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grpSp>
        </p:grpSp>
      </p:grpSp>
      <p:grpSp>
        <p:nvGrpSpPr>
          <p:cNvPr id="156" name="Group 155">
            <a:extLst>
              <a:ext uri="{FF2B5EF4-FFF2-40B4-BE49-F238E27FC236}">
                <a16:creationId xmlns:a16="http://schemas.microsoft.com/office/drawing/2014/main" id="{95EC6692-E428-4237-91B8-FD7426072826}"/>
              </a:ext>
            </a:extLst>
          </p:cNvPr>
          <p:cNvGrpSpPr/>
          <p:nvPr/>
        </p:nvGrpSpPr>
        <p:grpSpPr>
          <a:xfrm>
            <a:off x="3547871" y="2297093"/>
            <a:ext cx="1009696" cy="1008802"/>
            <a:chOff x="3477756" y="3046927"/>
            <a:chExt cx="989988" cy="989111"/>
          </a:xfrm>
        </p:grpSpPr>
        <p:grpSp>
          <p:nvGrpSpPr>
            <p:cNvPr id="157" name="Group 156">
              <a:extLst>
                <a:ext uri="{FF2B5EF4-FFF2-40B4-BE49-F238E27FC236}">
                  <a16:creationId xmlns:a16="http://schemas.microsoft.com/office/drawing/2014/main" id="{7884DD41-1CBB-4DB8-947E-81184C568B91}"/>
                </a:ext>
              </a:extLst>
            </p:cNvPr>
            <p:cNvGrpSpPr/>
            <p:nvPr/>
          </p:nvGrpSpPr>
          <p:grpSpPr>
            <a:xfrm>
              <a:off x="3644784" y="3213078"/>
              <a:ext cx="822960" cy="822960"/>
              <a:chOff x="3223040" y="3069691"/>
              <a:chExt cx="822960" cy="822960"/>
            </a:xfrm>
          </p:grpSpPr>
          <p:sp>
            <p:nvSpPr>
              <p:cNvPr id="173" name="Rectangle: Rounded Corners 172">
                <a:extLst>
                  <a:ext uri="{FF2B5EF4-FFF2-40B4-BE49-F238E27FC236}">
                    <a16:creationId xmlns:a16="http://schemas.microsoft.com/office/drawing/2014/main" id="{424966F0-CEFA-438F-A79E-9C28EDA7E208}"/>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76" name="Graphic 175">
                <a:extLst>
                  <a:ext uri="{FF2B5EF4-FFF2-40B4-BE49-F238E27FC236}">
                    <a16:creationId xmlns:a16="http://schemas.microsoft.com/office/drawing/2014/main" id="{467B9F78-0609-4028-81DC-5211F73AD6D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85943" y="3232593"/>
                <a:ext cx="497154" cy="497154"/>
              </a:xfrm>
              <a:prstGeom prst="rect">
                <a:avLst/>
              </a:prstGeom>
            </p:spPr>
          </p:pic>
        </p:grpSp>
        <p:grpSp>
          <p:nvGrpSpPr>
            <p:cNvPr id="163" name="Group 162">
              <a:extLst>
                <a:ext uri="{FF2B5EF4-FFF2-40B4-BE49-F238E27FC236}">
                  <a16:creationId xmlns:a16="http://schemas.microsoft.com/office/drawing/2014/main" id="{8894469F-55CD-4C60-BA10-53DAC4F52766}"/>
                </a:ext>
              </a:extLst>
            </p:cNvPr>
            <p:cNvGrpSpPr/>
            <p:nvPr/>
          </p:nvGrpSpPr>
          <p:grpSpPr>
            <a:xfrm>
              <a:off x="3477756" y="3046927"/>
              <a:ext cx="329609" cy="329609"/>
              <a:chOff x="5688419" y="3487479"/>
              <a:chExt cx="329609" cy="329609"/>
            </a:xfrm>
          </p:grpSpPr>
          <p:sp>
            <p:nvSpPr>
              <p:cNvPr id="164" name="Oval 163">
                <a:extLst>
                  <a:ext uri="{FF2B5EF4-FFF2-40B4-BE49-F238E27FC236}">
                    <a16:creationId xmlns:a16="http://schemas.microsoft.com/office/drawing/2014/main" id="{D7587F6C-BC7C-4FAA-8A3C-49E3F1F6FA11}"/>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2" name="Picture 171">
                <a:extLst>
                  <a:ext uri="{FF2B5EF4-FFF2-40B4-BE49-F238E27FC236}">
                    <a16:creationId xmlns:a16="http://schemas.microsoft.com/office/drawing/2014/main" id="{7F0B9F36-8D36-4B38-A244-38329D4447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177" name="Group 176">
            <a:extLst>
              <a:ext uri="{FF2B5EF4-FFF2-40B4-BE49-F238E27FC236}">
                <a16:creationId xmlns:a16="http://schemas.microsoft.com/office/drawing/2014/main" id="{5E6DA963-01F0-40B2-B128-07340C80B036}"/>
              </a:ext>
            </a:extLst>
          </p:cNvPr>
          <p:cNvGrpSpPr/>
          <p:nvPr/>
        </p:nvGrpSpPr>
        <p:grpSpPr>
          <a:xfrm>
            <a:off x="5324522" y="1937665"/>
            <a:ext cx="839343" cy="1368228"/>
            <a:chOff x="5219729" y="2694515"/>
            <a:chExt cx="822960" cy="1341522"/>
          </a:xfrm>
        </p:grpSpPr>
        <p:sp>
          <p:nvSpPr>
            <p:cNvPr id="178" name="Title 1">
              <a:extLst>
                <a:ext uri="{FF2B5EF4-FFF2-40B4-BE49-F238E27FC236}">
                  <a16:creationId xmlns:a16="http://schemas.microsoft.com/office/drawing/2014/main" id="{019FB571-D7D9-43CB-8017-21B0CCEA8F2C}"/>
                </a:ext>
              </a:extLst>
            </p:cNvPr>
            <p:cNvSpPr txBox="1">
              <a:spLocks/>
            </p:cNvSpPr>
            <p:nvPr/>
          </p:nvSpPr>
          <p:spPr>
            <a:xfrm>
              <a:off x="5291044" y="2694515"/>
              <a:ext cx="680330" cy="47089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Azure Container Registry</a:t>
              </a:r>
            </a:p>
          </p:txBody>
        </p:sp>
        <p:grpSp>
          <p:nvGrpSpPr>
            <p:cNvPr id="179" name="Group 178">
              <a:extLst>
                <a:ext uri="{FF2B5EF4-FFF2-40B4-BE49-F238E27FC236}">
                  <a16:creationId xmlns:a16="http://schemas.microsoft.com/office/drawing/2014/main" id="{012A15F1-6FCE-4630-B46D-FD8874DE66FD}"/>
                </a:ext>
              </a:extLst>
            </p:cNvPr>
            <p:cNvGrpSpPr/>
            <p:nvPr/>
          </p:nvGrpSpPr>
          <p:grpSpPr>
            <a:xfrm>
              <a:off x="5219729" y="3213077"/>
              <a:ext cx="822960" cy="822960"/>
              <a:chOff x="5824800" y="1539202"/>
              <a:chExt cx="822960" cy="822960"/>
            </a:xfrm>
          </p:grpSpPr>
          <p:sp>
            <p:nvSpPr>
              <p:cNvPr id="180" name="Rectangle: Rounded Corners 179">
                <a:extLst>
                  <a:ext uri="{FF2B5EF4-FFF2-40B4-BE49-F238E27FC236}">
                    <a16:creationId xmlns:a16="http://schemas.microsoft.com/office/drawing/2014/main" id="{9F97ECFB-A205-4741-AACD-EB33DDC5FEB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82" name="Graphic 181">
                <a:extLst>
                  <a:ext uri="{FF2B5EF4-FFF2-40B4-BE49-F238E27FC236}">
                    <a16:creationId xmlns:a16="http://schemas.microsoft.com/office/drawing/2014/main" id="{B3BD18F6-9193-4396-AE55-85BACC7083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grpSp>
      <p:cxnSp>
        <p:nvCxnSpPr>
          <p:cNvPr id="188" name="Straight Arrow Connector 187">
            <a:extLst>
              <a:ext uri="{FF2B5EF4-FFF2-40B4-BE49-F238E27FC236}">
                <a16:creationId xmlns:a16="http://schemas.microsoft.com/office/drawing/2014/main" id="{224311F2-7BFA-4298-95B9-C477D15ED234}"/>
              </a:ext>
            </a:extLst>
          </p:cNvPr>
          <p:cNvCxnSpPr>
            <a:cxnSpLocks/>
            <a:stCxn id="186" idx="0"/>
            <a:endCxn id="180" idx="2"/>
          </p:cNvCxnSpPr>
          <p:nvPr/>
        </p:nvCxnSpPr>
        <p:spPr>
          <a:xfrm flipV="1">
            <a:off x="5744194" y="3305893"/>
            <a:ext cx="0" cy="18077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Title 1">
            <a:extLst>
              <a:ext uri="{FF2B5EF4-FFF2-40B4-BE49-F238E27FC236}">
                <a16:creationId xmlns:a16="http://schemas.microsoft.com/office/drawing/2014/main" id="{B2A5952E-BE0F-4B98-882E-C7EAD527C476}"/>
              </a:ext>
            </a:extLst>
          </p:cNvPr>
          <p:cNvSpPr txBox="1">
            <a:spLocks/>
          </p:cNvSpPr>
          <p:nvPr/>
        </p:nvSpPr>
        <p:spPr>
          <a:xfrm>
            <a:off x="4681085" y="3917857"/>
            <a:ext cx="1008583" cy="32018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Azure Pipelines/</a:t>
            </a:r>
            <a:br>
              <a:rPr lang="en-US" sz="1020" spc="0">
                <a:solidFill>
                  <a:srgbClr val="000000"/>
                </a:solidFill>
                <a:latin typeface="Segoe UI Semibold" panose="020B0702040204020203" pitchFamily="34" charset="0"/>
                <a:cs typeface="Segoe UI Semibold" panose="020B0702040204020203" pitchFamily="34" charset="0"/>
              </a:rPr>
            </a:br>
            <a:r>
              <a:rPr lang="en-US" sz="1020" spc="0">
                <a:solidFill>
                  <a:srgbClr val="000000"/>
                </a:solidFill>
                <a:latin typeface="Segoe UI Semibold" panose="020B0702040204020203" pitchFamily="34" charset="0"/>
                <a:cs typeface="Segoe UI Semibold" panose="020B0702040204020203" pitchFamily="34" charset="0"/>
              </a:rPr>
              <a:t>DevOps Project</a:t>
            </a:r>
          </a:p>
        </p:txBody>
      </p:sp>
      <p:sp>
        <p:nvSpPr>
          <p:cNvPr id="190" name="Title 1">
            <a:extLst>
              <a:ext uri="{FF2B5EF4-FFF2-40B4-BE49-F238E27FC236}">
                <a16:creationId xmlns:a16="http://schemas.microsoft.com/office/drawing/2014/main" id="{2D5D017A-3FB4-4855-A36F-D8EF618318E8}"/>
              </a:ext>
            </a:extLst>
          </p:cNvPr>
          <p:cNvSpPr txBox="1">
            <a:spLocks/>
          </p:cNvSpPr>
          <p:nvPr/>
        </p:nvSpPr>
        <p:spPr>
          <a:xfrm>
            <a:off x="5387145" y="3526166"/>
            <a:ext cx="714099" cy="31202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114">
              <a:defRPr/>
            </a:pPr>
            <a:r>
              <a:rPr lang="en-US" sz="816">
                <a:ln w="3175">
                  <a:noFill/>
                </a:ln>
                <a:solidFill>
                  <a:srgbClr val="3C3C41"/>
                </a:solidFill>
                <a:cs typeface="Segoe UI Semibold" panose="020B0702040204020203" pitchFamily="34" charset="0"/>
              </a:rPr>
              <a:t>Auto-build</a:t>
            </a:r>
          </a:p>
        </p:txBody>
      </p:sp>
      <p:cxnSp>
        <p:nvCxnSpPr>
          <p:cNvPr id="191" name="Straight Arrow Connector 190">
            <a:extLst>
              <a:ext uri="{FF2B5EF4-FFF2-40B4-BE49-F238E27FC236}">
                <a16:creationId xmlns:a16="http://schemas.microsoft.com/office/drawing/2014/main" id="{143233DC-DFD7-4103-B09D-CDD092FD269D}"/>
              </a:ext>
            </a:extLst>
          </p:cNvPr>
          <p:cNvCxnSpPr>
            <a:cxnSpLocks/>
            <a:stCxn id="180" idx="3"/>
            <a:endCxn id="118" idx="1"/>
          </p:cNvCxnSpPr>
          <p:nvPr/>
        </p:nvCxnSpPr>
        <p:spPr>
          <a:xfrm>
            <a:off x="6163865" y="2886222"/>
            <a:ext cx="764027"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654BB42-51D4-40C1-A339-141A712B1B4C}"/>
              </a:ext>
            </a:extLst>
          </p:cNvPr>
          <p:cNvGrpSpPr/>
          <p:nvPr/>
        </p:nvGrpSpPr>
        <p:grpSpPr>
          <a:xfrm>
            <a:off x="7080320" y="3079142"/>
            <a:ext cx="2306434" cy="815467"/>
            <a:chOff x="6941256" y="3813711"/>
            <a:chExt cx="2261415" cy="799550"/>
          </a:xfrm>
        </p:grpSpPr>
        <p:sp>
          <p:nvSpPr>
            <p:cNvPr id="193" name="Rectangle: Rounded Corners 192">
              <a:extLst>
                <a:ext uri="{FF2B5EF4-FFF2-40B4-BE49-F238E27FC236}">
                  <a16:creationId xmlns:a16="http://schemas.microsoft.com/office/drawing/2014/main" id="{C1328EB9-51B2-4776-8B65-340CCCCF4132}"/>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94" name="Title 1">
              <a:extLst>
                <a:ext uri="{FF2B5EF4-FFF2-40B4-BE49-F238E27FC236}">
                  <a16:creationId xmlns:a16="http://schemas.microsoft.com/office/drawing/2014/main" id="{CF549E21-B66C-4D12-964D-49BAF84C586F}"/>
                </a:ext>
              </a:extLst>
            </p:cNvPr>
            <p:cNvSpPr txBox="1">
              <a:spLocks/>
            </p:cNvSpPr>
            <p:nvPr/>
          </p:nvSpPr>
          <p:spPr>
            <a:xfrm>
              <a:off x="6941256" y="3813711"/>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Business tier</a:t>
              </a:r>
            </a:p>
          </p:txBody>
        </p:sp>
      </p:grpSp>
      <p:grpSp>
        <p:nvGrpSpPr>
          <p:cNvPr id="195" name="Group 194">
            <a:extLst>
              <a:ext uri="{FF2B5EF4-FFF2-40B4-BE49-F238E27FC236}">
                <a16:creationId xmlns:a16="http://schemas.microsoft.com/office/drawing/2014/main" id="{EEAC4FAD-5586-4AB6-9115-5E66B58B69A1}"/>
              </a:ext>
            </a:extLst>
          </p:cNvPr>
          <p:cNvGrpSpPr/>
          <p:nvPr/>
        </p:nvGrpSpPr>
        <p:grpSpPr>
          <a:xfrm>
            <a:off x="7218878" y="3372703"/>
            <a:ext cx="409278" cy="409278"/>
            <a:chOff x="7077109" y="4101542"/>
            <a:chExt cx="401289" cy="401289"/>
          </a:xfrm>
        </p:grpSpPr>
        <p:sp>
          <p:nvSpPr>
            <p:cNvPr id="196" name="Rectangle: Rounded Corners 195">
              <a:extLst>
                <a:ext uri="{FF2B5EF4-FFF2-40B4-BE49-F238E27FC236}">
                  <a16:creationId xmlns:a16="http://schemas.microsoft.com/office/drawing/2014/main" id="{2B9696C4-B5D9-4DB9-BC4A-4120A2C960AF}"/>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97" name="Graphic 196">
              <a:extLst>
                <a:ext uri="{FF2B5EF4-FFF2-40B4-BE49-F238E27FC236}">
                  <a16:creationId xmlns:a16="http://schemas.microsoft.com/office/drawing/2014/main" id="{A9210BF6-13B8-42C6-9608-FB304EB95A0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160189" y="4184622"/>
              <a:ext cx="235129" cy="235129"/>
            </a:xfrm>
            <a:prstGeom prst="rect">
              <a:avLst/>
            </a:prstGeom>
          </p:spPr>
        </p:pic>
      </p:grpSp>
      <p:grpSp>
        <p:nvGrpSpPr>
          <p:cNvPr id="198" name="Group 197">
            <a:extLst>
              <a:ext uri="{FF2B5EF4-FFF2-40B4-BE49-F238E27FC236}">
                <a16:creationId xmlns:a16="http://schemas.microsoft.com/office/drawing/2014/main" id="{1ABA7513-7051-4FD0-9396-B04D26679716}"/>
              </a:ext>
            </a:extLst>
          </p:cNvPr>
          <p:cNvGrpSpPr/>
          <p:nvPr/>
        </p:nvGrpSpPr>
        <p:grpSpPr>
          <a:xfrm>
            <a:off x="7758891" y="3372703"/>
            <a:ext cx="409278" cy="409278"/>
            <a:chOff x="7606582" y="4101542"/>
            <a:chExt cx="401289" cy="401289"/>
          </a:xfrm>
        </p:grpSpPr>
        <p:sp>
          <p:nvSpPr>
            <p:cNvPr id="199" name="Rectangle: Rounded Corners 198">
              <a:extLst>
                <a:ext uri="{FF2B5EF4-FFF2-40B4-BE49-F238E27FC236}">
                  <a16:creationId xmlns:a16="http://schemas.microsoft.com/office/drawing/2014/main" id="{500AB67E-B462-430E-81E3-93E8C780C60F}"/>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00" name="Graphic 199">
              <a:extLst>
                <a:ext uri="{FF2B5EF4-FFF2-40B4-BE49-F238E27FC236}">
                  <a16:creationId xmlns:a16="http://schemas.microsoft.com/office/drawing/2014/main" id="{622D6136-E7A6-46E1-B0D3-1D15CD6581B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89662" y="4184622"/>
              <a:ext cx="235129" cy="235129"/>
            </a:xfrm>
            <a:prstGeom prst="rect">
              <a:avLst/>
            </a:prstGeom>
          </p:spPr>
        </p:pic>
      </p:grpSp>
      <p:grpSp>
        <p:nvGrpSpPr>
          <p:cNvPr id="201" name="Group 200">
            <a:extLst>
              <a:ext uri="{FF2B5EF4-FFF2-40B4-BE49-F238E27FC236}">
                <a16:creationId xmlns:a16="http://schemas.microsoft.com/office/drawing/2014/main" id="{369C0280-D673-4424-8FC3-8738D794E765}"/>
              </a:ext>
            </a:extLst>
          </p:cNvPr>
          <p:cNvGrpSpPr/>
          <p:nvPr/>
        </p:nvGrpSpPr>
        <p:grpSpPr>
          <a:xfrm>
            <a:off x="8298905" y="3372703"/>
            <a:ext cx="409278" cy="409278"/>
            <a:chOff x="8136055" y="4101542"/>
            <a:chExt cx="401289" cy="401289"/>
          </a:xfrm>
        </p:grpSpPr>
        <p:sp>
          <p:nvSpPr>
            <p:cNvPr id="202" name="Rectangle: Rounded Corners 201">
              <a:extLst>
                <a:ext uri="{FF2B5EF4-FFF2-40B4-BE49-F238E27FC236}">
                  <a16:creationId xmlns:a16="http://schemas.microsoft.com/office/drawing/2014/main" id="{87080084-FF4E-47ED-AA4C-D500B8442D97}"/>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11" name="Graphic 210">
              <a:extLst>
                <a:ext uri="{FF2B5EF4-FFF2-40B4-BE49-F238E27FC236}">
                  <a16:creationId xmlns:a16="http://schemas.microsoft.com/office/drawing/2014/main" id="{6CDC7435-CE39-4ECF-ABFC-6EDCCFB99CB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19135" y="4184622"/>
              <a:ext cx="235129" cy="235129"/>
            </a:xfrm>
            <a:prstGeom prst="rect">
              <a:avLst/>
            </a:prstGeom>
          </p:spPr>
        </p:pic>
      </p:grpSp>
      <p:grpSp>
        <p:nvGrpSpPr>
          <p:cNvPr id="212" name="Group 211">
            <a:extLst>
              <a:ext uri="{FF2B5EF4-FFF2-40B4-BE49-F238E27FC236}">
                <a16:creationId xmlns:a16="http://schemas.microsoft.com/office/drawing/2014/main" id="{92C83B91-9573-4E17-B937-C04B253D84CC}"/>
              </a:ext>
            </a:extLst>
          </p:cNvPr>
          <p:cNvGrpSpPr/>
          <p:nvPr/>
        </p:nvGrpSpPr>
        <p:grpSpPr>
          <a:xfrm>
            <a:off x="8838918" y="3372703"/>
            <a:ext cx="409278" cy="409278"/>
            <a:chOff x="8665528" y="4101542"/>
            <a:chExt cx="401289" cy="401289"/>
          </a:xfrm>
        </p:grpSpPr>
        <p:sp>
          <p:nvSpPr>
            <p:cNvPr id="216" name="Rectangle: Rounded Corners 215">
              <a:extLst>
                <a:ext uri="{FF2B5EF4-FFF2-40B4-BE49-F238E27FC236}">
                  <a16:creationId xmlns:a16="http://schemas.microsoft.com/office/drawing/2014/main" id="{7C862C67-60CC-467D-8C36-3B62171E085C}"/>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17" name="Graphic 216">
              <a:extLst>
                <a:ext uri="{FF2B5EF4-FFF2-40B4-BE49-F238E27FC236}">
                  <a16:creationId xmlns:a16="http://schemas.microsoft.com/office/drawing/2014/main" id="{12FC4DF9-5ECF-46F6-BBF6-A58023AB023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48608" y="4184622"/>
              <a:ext cx="235129" cy="235129"/>
            </a:xfrm>
            <a:prstGeom prst="rect">
              <a:avLst/>
            </a:prstGeom>
          </p:spPr>
        </p:pic>
      </p:grpSp>
      <p:cxnSp>
        <p:nvCxnSpPr>
          <p:cNvPr id="218" name="Straight Arrow Connector 217">
            <a:extLst>
              <a:ext uri="{FF2B5EF4-FFF2-40B4-BE49-F238E27FC236}">
                <a16:creationId xmlns:a16="http://schemas.microsoft.com/office/drawing/2014/main" id="{7FF67413-02F3-4398-9FFA-1DF4A17637BC}"/>
              </a:ext>
            </a:extLst>
          </p:cNvPr>
          <p:cNvCxnSpPr>
            <a:cxnSpLocks/>
          </p:cNvCxnSpPr>
          <p:nvPr/>
        </p:nvCxnSpPr>
        <p:spPr>
          <a:xfrm>
            <a:off x="8233537" y="2556597"/>
            <a:ext cx="0" cy="70347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98E30A2-342E-4DF0-935D-B69C7DAD1E34}"/>
              </a:ext>
            </a:extLst>
          </p:cNvPr>
          <p:cNvCxnSpPr>
            <a:cxnSpLocks/>
          </p:cNvCxnSpPr>
          <p:nvPr/>
        </p:nvCxnSpPr>
        <p:spPr>
          <a:xfrm>
            <a:off x="8773550" y="2556597"/>
            <a:ext cx="0" cy="70347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A458BB7E-AD25-4348-9A08-D965C7CF323E}"/>
              </a:ext>
            </a:extLst>
          </p:cNvPr>
          <p:cNvGrpSpPr/>
          <p:nvPr/>
        </p:nvGrpSpPr>
        <p:grpSpPr>
          <a:xfrm>
            <a:off x="7080320" y="1741129"/>
            <a:ext cx="2306434" cy="815467"/>
            <a:chOff x="6941256" y="2501815"/>
            <a:chExt cx="2261415" cy="799550"/>
          </a:xfrm>
        </p:grpSpPr>
        <p:sp>
          <p:nvSpPr>
            <p:cNvPr id="223" name="Rectangle: Rounded Corners 222">
              <a:extLst>
                <a:ext uri="{FF2B5EF4-FFF2-40B4-BE49-F238E27FC236}">
                  <a16:creationId xmlns:a16="http://schemas.microsoft.com/office/drawing/2014/main" id="{830EACE4-98B3-4B31-ABCC-429779A72F05}"/>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26" name="Title 1">
              <a:extLst>
                <a:ext uri="{FF2B5EF4-FFF2-40B4-BE49-F238E27FC236}">
                  <a16:creationId xmlns:a16="http://schemas.microsoft.com/office/drawing/2014/main" id="{728987D7-845D-4BB9-8D13-EDBD9F00D380}"/>
                </a:ext>
              </a:extLst>
            </p:cNvPr>
            <p:cNvSpPr txBox="1">
              <a:spLocks/>
            </p:cNvSpPr>
            <p:nvPr/>
          </p:nvSpPr>
          <p:spPr>
            <a:xfrm>
              <a:off x="6941256" y="2501815"/>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Web tier</a:t>
              </a:r>
            </a:p>
          </p:txBody>
        </p:sp>
      </p:grpSp>
      <p:grpSp>
        <p:nvGrpSpPr>
          <p:cNvPr id="227" name="Group 226">
            <a:extLst>
              <a:ext uri="{FF2B5EF4-FFF2-40B4-BE49-F238E27FC236}">
                <a16:creationId xmlns:a16="http://schemas.microsoft.com/office/drawing/2014/main" id="{F851CBB4-C5B1-4707-B212-DD5530BF64CC}"/>
              </a:ext>
            </a:extLst>
          </p:cNvPr>
          <p:cNvGrpSpPr/>
          <p:nvPr/>
        </p:nvGrpSpPr>
        <p:grpSpPr>
          <a:xfrm>
            <a:off x="7218878" y="2034690"/>
            <a:ext cx="409278" cy="409278"/>
            <a:chOff x="7077109" y="2789646"/>
            <a:chExt cx="401289" cy="401289"/>
          </a:xfrm>
        </p:grpSpPr>
        <p:sp>
          <p:nvSpPr>
            <p:cNvPr id="228" name="Rectangle: Rounded Corners 227">
              <a:extLst>
                <a:ext uri="{FF2B5EF4-FFF2-40B4-BE49-F238E27FC236}">
                  <a16:creationId xmlns:a16="http://schemas.microsoft.com/office/drawing/2014/main" id="{3FCFFAB1-38F7-4056-B93E-467E4C8F1D02}"/>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29" name="Graphic 228">
              <a:extLst>
                <a:ext uri="{FF2B5EF4-FFF2-40B4-BE49-F238E27FC236}">
                  <a16:creationId xmlns:a16="http://schemas.microsoft.com/office/drawing/2014/main" id="{6A32B68B-975E-4C5D-9C8F-7D02C7226DA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55415" y="2867952"/>
              <a:ext cx="244676" cy="244676"/>
            </a:xfrm>
            <a:prstGeom prst="rect">
              <a:avLst/>
            </a:prstGeom>
          </p:spPr>
        </p:pic>
      </p:grpSp>
      <p:grpSp>
        <p:nvGrpSpPr>
          <p:cNvPr id="230" name="Group 229">
            <a:extLst>
              <a:ext uri="{FF2B5EF4-FFF2-40B4-BE49-F238E27FC236}">
                <a16:creationId xmlns:a16="http://schemas.microsoft.com/office/drawing/2014/main" id="{C1BB9269-B71F-4C17-B42B-9F34374BA323}"/>
              </a:ext>
            </a:extLst>
          </p:cNvPr>
          <p:cNvGrpSpPr/>
          <p:nvPr/>
        </p:nvGrpSpPr>
        <p:grpSpPr>
          <a:xfrm>
            <a:off x="7758891" y="2034690"/>
            <a:ext cx="409278" cy="409278"/>
            <a:chOff x="7606582" y="2789646"/>
            <a:chExt cx="401289" cy="401289"/>
          </a:xfrm>
        </p:grpSpPr>
        <p:sp>
          <p:nvSpPr>
            <p:cNvPr id="231" name="Rectangle: Rounded Corners 230">
              <a:extLst>
                <a:ext uri="{FF2B5EF4-FFF2-40B4-BE49-F238E27FC236}">
                  <a16:creationId xmlns:a16="http://schemas.microsoft.com/office/drawing/2014/main" id="{E28F7EF0-7796-45AE-8425-FA48DB1B1A3B}"/>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32" name="Graphic 231">
              <a:extLst>
                <a:ext uri="{FF2B5EF4-FFF2-40B4-BE49-F238E27FC236}">
                  <a16:creationId xmlns:a16="http://schemas.microsoft.com/office/drawing/2014/main" id="{1D6E7D16-0919-4EF0-9343-E3768DEBF43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84888" y="2867952"/>
              <a:ext cx="244676" cy="244676"/>
            </a:xfrm>
            <a:prstGeom prst="rect">
              <a:avLst/>
            </a:prstGeom>
          </p:spPr>
        </p:pic>
      </p:grpSp>
      <p:grpSp>
        <p:nvGrpSpPr>
          <p:cNvPr id="233" name="Group 232">
            <a:extLst>
              <a:ext uri="{FF2B5EF4-FFF2-40B4-BE49-F238E27FC236}">
                <a16:creationId xmlns:a16="http://schemas.microsoft.com/office/drawing/2014/main" id="{2645A38A-68D9-4629-8B09-3DCB11893AF8}"/>
              </a:ext>
            </a:extLst>
          </p:cNvPr>
          <p:cNvGrpSpPr/>
          <p:nvPr/>
        </p:nvGrpSpPr>
        <p:grpSpPr>
          <a:xfrm>
            <a:off x="8298905" y="2034690"/>
            <a:ext cx="409278" cy="409278"/>
            <a:chOff x="8136055" y="2789646"/>
            <a:chExt cx="401289" cy="401289"/>
          </a:xfrm>
        </p:grpSpPr>
        <p:sp>
          <p:nvSpPr>
            <p:cNvPr id="234" name="Rectangle: Rounded Corners 233">
              <a:extLst>
                <a:ext uri="{FF2B5EF4-FFF2-40B4-BE49-F238E27FC236}">
                  <a16:creationId xmlns:a16="http://schemas.microsoft.com/office/drawing/2014/main" id="{2B9B6722-F6D0-421C-B0A8-1554442FF432}"/>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35" name="Graphic 234">
              <a:extLst>
                <a:ext uri="{FF2B5EF4-FFF2-40B4-BE49-F238E27FC236}">
                  <a16:creationId xmlns:a16="http://schemas.microsoft.com/office/drawing/2014/main" id="{80439153-58F1-48C7-9022-F2DE64852AB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cxnSp>
        <p:nvCxnSpPr>
          <p:cNvPr id="236" name="Straight Arrow Connector 235">
            <a:extLst>
              <a:ext uri="{FF2B5EF4-FFF2-40B4-BE49-F238E27FC236}">
                <a16:creationId xmlns:a16="http://schemas.microsoft.com/office/drawing/2014/main" id="{CFEAD16F-1628-4250-895B-7AC959FB3700}"/>
              </a:ext>
            </a:extLst>
          </p:cNvPr>
          <p:cNvCxnSpPr>
            <a:cxnSpLocks/>
          </p:cNvCxnSpPr>
          <p:nvPr/>
        </p:nvCxnSpPr>
        <p:spPr>
          <a:xfrm>
            <a:off x="8233537" y="4191867"/>
            <a:ext cx="1" cy="48640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B034949D-1ABA-4066-90D6-94BAE32DC2DD}"/>
              </a:ext>
            </a:extLst>
          </p:cNvPr>
          <p:cNvCxnSpPr>
            <a:cxnSpLocks/>
          </p:cNvCxnSpPr>
          <p:nvPr/>
        </p:nvCxnSpPr>
        <p:spPr>
          <a:xfrm>
            <a:off x="8773550" y="4191867"/>
            <a:ext cx="1" cy="48640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4DC84DA9-AC48-4CAD-A241-64EEABC29E78}"/>
              </a:ext>
            </a:extLst>
          </p:cNvPr>
          <p:cNvGrpSpPr/>
          <p:nvPr/>
        </p:nvGrpSpPr>
        <p:grpSpPr>
          <a:xfrm>
            <a:off x="7119499" y="4858481"/>
            <a:ext cx="544211" cy="544211"/>
            <a:chOff x="9572166" y="4425234"/>
            <a:chExt cx="533589" cy="533589"/>
          </a:xfrm>
        </p:grpSpPr>
        <p:sp>
          <p:nvSpPr>
            <p:cNvPr id="239" name="Rectangle: Rounded Corners 238">
              <a:extLst>
                <a:ext uri="{FF2B5EF4-FFF2-40B4-BE49-F238E27FC236}">
                  <a16:creationId xmlns:a16="http://schemas.microsoft.com/office/drawing/2014/main" id="{5D87A180-B262-43A3-A188-19651971B32A}"/>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40" name="Database_EFC7" title="Icon of a cylinder">
              <a:extLst>
                <a:ext uri="{FF2B5EF4-FFF2-40B4-BE49-F238E27FC236}">
                  <a16:creationId xmlns:a16="http://schemas.microsoft.com/office/drawing/2014/main" id="{A1AB72A2-9006-4C35-9377-C72DF5C89E35}"/>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41" name="Group 240">
            <a:extLst>
              <a:ext uri="{FF2B5EF4-FFF2-40B4-BE49-F238E27FC236}">
                <a16:creationId xmlns:a16="http://schemas.microsoft.com/office/drawing/2014/main" id="{28D73B6D-06C6-427B-B84E-F5CACF94A9EA}"/>
              </a:ext>
            </a:extLst>
          </p:cNvPr>
          <p:cNvGrpSpPr/>
          <p:nvPr/>
        </p:nvGrpSpPr>
        <p:grpSpPr>
          <a:xfrm>
            <a:off x="7961433" y="4858481"/>
            <a:ext cx="544211" cy="544211"/>
            <a:chOff x="9572166" y="4425234"/>
            <a:chExt cx="533589" cy="533589"/>
          </a:xfrm>
        </p:grpSpPr>
        <p:sp>
          <p:nvSpPr>
            <p:cNvPr id="242" name="Rectangle: Rounded Corners 241">
              <a:extLst>
                <a:ext uri="{FF2B5EF4-FFF2-40B4-BE49-F238E27FC236}">
                  <a16:creationId xmlns:a16="http://schemas.microsoft.com/office/drawing/2014/main" id="{C016DB6E-E5C8-479A-8CD2-998DAAD4DF49}"/>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43" name="Database_EFC7" title="Icon of a cylinder">
              <a:extLst>
                <a:ext uri="{FF2B5EF4-FFF2-40B4-BE49-F238E27FC236}">
                  <a16:creationId xmlns:a16="http://schemas.microsoft.com/office/drawing/2014/main" id="{79331E5C-0C98-4BD8-8550-590166004226}"/>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cxnSp>
        <p:nvCxnSpPr>
          <p:cNvPr id="244" name="Straight Arrow Connector 243">
            <a:extLst>
              <a:ext uri="{FF2B5EF4-FFF2-40B4-BE49-F238E27FC236}">
                <a16:creationId xmlns:a16="http://schemas.microsoft.com/office/drawing/2014/main" id="{64BE8DB1-F38F-45BB-B669-520D3AEEE0BE}"/>
              </a:ext>
            </a:extLst>
          </p:cNvPr>
          <p:cNvCxnSpPr>
            <a:cxnSpLocks/>
            <a:stCxn id="249" idx="1"/>
            <a:endCxn id="118" idx="3"/>
          </p:cNvCxnSpPr>
          <p:nvPr/>
        </p:nvCxnSpPr>
        <p:spPr>
          <a:xfrm flipH="1">
            <a:off x="9539182" y="2886222"/>
            <a:ext cx="76677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E9A7974A-2276-406E-A5FD-18E7667F88A2}"/>
              </a:ext>
            </a:extLst>
          </p:cNvPr>
          <p:cNvGrpSpPr/>
          <p:nvPr/>
        </p:nvGrpSpPr>
        <p:grpSpPr>
          <a:xfrm>
            <a:off x="10305952" y="2097756"/>
            <a:ext cx="839343" cy="1208137"/>
            <a:chOff x="10103928" y="2851481"/>
            <a:chExt cx="822960" cy="1184556"/>
          </a:xfrm>
        </p:grpSpPr>
        <p:grpSp>
          <p:nvGrpSpPr>
            <p:cNvPr id="247" name="Group 246">
              <a:extLst>
                <a:ext uri="{FF2B5EF4-FFF2-40B4-BE49-F238E27FC236}">
                  <a16:creationId xmlns:a16="http://schemas.microsoft.com/office/drawing/2014/main" id="{B3006208-DFE0-4521-9F91-BAFA79D97BC2}"/>
                </a:ext>
              </a:extLst>
            </p:cNvPr>
            <p:cNvGrpSpPr/>
            <p:nvPr/>
          </p:nvGrpSpPr>
          <p:grpSpPr>
            <a:xfrm>
              <a:off x="10103928" y="3213077"/>
              <a:ext cx="822960" cy="822960"/>
              <a:chOff x="9992901" y="2243255"/>
              <a:chExt cx="822960" cy="822960"/>
            </a:xfrm>
          </p:grpSpPr>
          <p:sp>
            <p:nvSpPr>
              <p:cNvPr id="249" name="Rectangle: Rounded Corners 248">
                <a:extLst>
                  <a:ext uri="{FF2B5EF4-FFF2-40B4-BE49-F238E27FC236}">
                    <a16:creationId xmlns:a16="http://schemas.microsoft.com/office/drawing/2014/main" id="{A031C9BE-EC8B-4824-A1AF-E19528D1ACCC}"/>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50" name="Graphic 249">
                <a:extLst>
                  <a:ext uri="{FF2B5EF4-FFF2-40B4-BE49-F238E27FC236}">
                    <a16:creationId xmlns:a16="http://schemas.microsoft.com/office/drawing/2014/main" id="{2FB71895-15DC-4D46-8E09-2597C934D5E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166256" y="2416610"/>
                <a:ext cx="476250" cy="476250"/>
              </a:xfrm>
              <a:prstGeom prst="rect">
                <a:avLst/>
              </a:prstGeom>
            </p:spPr>
          </p:pic>
        </p:grpSp>
        <p:sp>
          <p:nvSpPr>
            <p:cNvPr id="248" name="Title 1">
              <a:extLst>
                <a:ext uri="{FF2B5EF4-FFF2-40B4-BE49-F238E27FC236}">
                  <a16:creationId xmlns:a16="http://schemas.microsoft.com/office/drawing/2014/main" id="{3B9F62ED-E491-4EC1-B5E1-019DBC5CA94E}"/>
                </a:ext>
              </a:extLst>
            </p:cNvPr>
            <p:cNvSpPr txBox="1">
              <a:spLocks/>
            </p:cNvSpPr>
            <p:nvPr/>
          </p:nvSpPr>
          <p:spPr>
            <a:xfrm>
              <a:off x="10175243" y="2851481"/>
              <a:ext cx="680330" cy="31393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Azure Monitor</a:t>
              </a:r>
            </a:p>
          </p:txBody>
        </p:sp>
      </p:grpSp>
      <p:sp>
        <p:nvSpPr>
          <p:cNvPr id="254" name="Oval 253">
            <a:extLst>
              <a:ext uri="{FF2B5EF4-FFF2-40B4-BE49-F238E27FC236}">
                <a16:creationId xmlns:a16="http://schemas.microsoft.com/office/drawing/2014/main" id="{56C45B85-D177-4DC5-8F24-65DBD18595C9}"/>
              </a:ext>
            </a:extLst>
          </p:cNvPr>
          <p:cNvSpPr/>
          <p:nvPr/>
        </p:nvSpPr>
        <p:spPr bwMode="auto">
          <a:xfrm>
            <a:off x="4100591" y="5508290"/>
            <a:ext cx="74608" cy="74608"/>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5" name="Straight Arrow Connector 254">
            <a:extLst>
              <a:ext uri="{FF2B5EF4-FFF2-40B4-BE49-F238E27FC236}">
                <a16:creationId xmlns:a16="http://schemas.microsoft.com/office/drawing/2014/main" id="{EFFE71FC-A05F-41F6-96DC-B60A44B35502}"/>
              </a:ext>
            </a:extLst>
          </p:cNvPr>
          <p:cNvCxnSpPr>
            <a:cxnSpLocks/>
            <a:stCxn id="173" idx="2"/>
          </p:cNvCxnSpPr>
          <p:nvPr/>
        </p:nvCxnSpPr>
        <p:spPr>
          <a:xfrm>
            <a:off x="4137896" y="3305895"/>
            <a:ext cx="0" cy="2190164"/>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A61949B-F992-40BC-8A81-8D68F78D6BEC}"/>
              </a:ext>
            </a:extLst>
          </p:cNvPr>
          <p:cNvCxnSpPr>
            <a:cxnSpLocks/>
            <a:endCxn id="186" idx="1"/>
          </p:cNvCxnSpPr>
          <p:nvPr/>
        </p:nvCxnSpPr>
        <p:spPr>
          <a:xfrm>
            <a:off x="4137896" y="5533364"/>
            <a:ext cx="118662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524C0C31-D855-4354-B411-49198680248D}"/>
              </a:ext>
            </a:extLst>
          </p:cNvPr>
          <p:cNvGrpSpPr/>
          <p:nvPr/>
        </p:nvGrpSpPr>
        <p:grpSpPr>
          <a:xfrm>
            <a:off x="8792552" y="4858480"/>
            <a:ext cx="544211" cy="544211"/>
            <a:chOff x="9572166" y="4425234"/>
            <a:chExt cx="533589" cy="533589"/>
          </a:xfrm>
        </p:grpSpPr>
        <p:sp>
          <p:nvSpPr>
            <p:cNvPr id="160" name="Rectangle: Rounded Corners 159">
              <a:extLst>
                <a:ext uri="{FF2B5EF4-FFF2-40B4-BE49-F238E27FC236}">
                  <a16:creationId xmlns:a16="http://schemas.microsoft.com/office/drawing/2014/main" id="{7384EDC5-A1C0-4443-ADF8-B1F506056E50}"/>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61" name="Database_EFC7" title="Icon of a cylinder">
              <a:extLst>
                <a:ext uri="{FF2B5EF4-FFF2-40B4-BE49-F238E27FC236}">
                  <a16:creationId xmlns:a16="http://schemas.microsoft.com/office/drawing/2014/main" id="{1EC355AE-C6EB-4853-AC9D-F67280CBBB6E}"/>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162" name="Group 161">
            <a:extLst>
              <a:ext uri="{FF2B5EF4-FFF2-40B4-BE49-F238E27FC236}">
                <a16:creationId xmlns:a16="http://schemas.microsoft.com/office/drawing/2014/main" id="{C5A8029B-F518-422F-A864-F900BD8FA43D}"/>
              </a:ext>
            </a:extLst>
          </p:cNvPr>
          <p:cNvGrpSpPr/>
          <p:nvPr/>
        </p:nvGrpSpPr>
        <p:grpSpPr>
          <a:xfrm>
            <a:off x="8852330" y="2034689"/>
            <a:ext cx="409278" cy="409278"/>
            <a:chOff x="8136055" y="2789646"/>
            <a:chExt cx="401289" cy="401289"/>
          </a:xfrm>
        </p:grpSpPr>
        <p:sp>
          <p:nvSpPr>
            <p:cNvPr id="165" name="Rectangle: Rounded Corners 164">
              <a:extLst>
                <a:ext uri="{FF2B5EF4-FFF2-40B4-BE49-F238E27FC236}">
                  <a16:creationId xmlns:a16="http://schemas.microsoft.com/office/drawing/2014/main" id="{9B503D1A-D0C3-4E6E-BBF1-89D53EEB9EC8}"/>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66" name="Graphic 165">
              <a:extLst>
                <a:ext uri="{FF2B5EF4-FFF2-40B4-BE49-F238E27FC236}">
                  <a16:creationId xmlns:a16="http://schemas.microsoft.com/office/drawing/2014/main" id="{351E4D5C-1B5F-41A3-B050-AE36FBFE082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grpSp>
        <p:nvGrpSpPr>
          <p:cNvPr id="7" name="Group 6">
            <a:extLst>
              <a:ext uri="{FF2B5EF4-FFF2-40B4-BE49-F238E27FC236}">
                <a16:creationId xmlns:a16="http://schemas.microsoft.com/office/drawing/2014/main" id="{65BEEE0A-577E-4818-BF3A-F31BD6E76A41}"/>
              </a:ext>
            </a:extLst>
          </p:cNvPr>
          <p:cNvGrpSpPr/>
          <p:nvPr/>
        </p:nvGrpSpPr>
        <p:grpSpPr>
          <a:xfrm>
            <a:off x="5324522" y="5113692"/>
            <a:ext cx="839343" cy="1049996"/>
            <a:chOff x="5324522" y="5113692"/>
            <a:chExt cx="839343" cy="1049996"/>
          </a:xfrm>
        </p:grpSpPr>
        <p:sp>
          <p:nvSpPr>
            <p:cNvPr id="186" name="Rectangle: Rounded Corners 185">
              <a:extLst>
                <a:ext uri="{FF2B5EF4-FFF2-40B4-BE49-F238E27FC236}">
                  <a16:creationId xmlns:a16="http://schemas.microsoft.com/office/drawing/2014/main" id="{FF4DA065-6276-4C85-96BF-3E2A5BE5DC17}"/>
                </a:ext>
              </a:extLst>
            </p:cNvPr>
            <p:cNvSpPr/>
            <p:nvPr/>
          </p:nvSpPr>
          <p:spPr bwMode="auto">
            <a:xfrm>
              <a:off x="5324522" y="5113692"/>
              <a:ext cx="839343" cy="83934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85" name="Title 1">
              <a:extLst>
                <a:ext uri="{FF2B5EF4-FFF2-40B4-BE49-F238E27FC236}">
                  <a16:creationId xmlns:a16="http://schemas.microsoft.com/office/drawing/2014/main" id="{D125F2D9-F9E5-46BB-884D-E1872394F082}"/>
                </a:ext>
              </a:extLst>
            </p:cNvPr>
            <p:cNvSpPr txBox="1">
              <a:spLocks/>
            </p:cNvSpPr>
            <p:nvPr/>
          </p:nvSpPr>
          <p:spPr>
            <a:xfrm>
              <a:off x="5397257" y="6003597"/>
              <a:ext cx="693874" cy="16009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CI/CD</a:t>
              </a:r>
            </a:p>
          </p:txBody>
        </p:sp>
        <p:sp>
          <p:nvSpPr>
            <p:cNvPr id="158" name="Freeform: Shape 157">
              <a:extLst>
                <a:ext uri="{FF2B5EF4-FFF2-40B4-BE49-F238E27FC236}">
                  <a16:creationId xmlns:a16="http://schemas.microsoft.com/office/drawing/2014/main" id="{78BB4AD0-2000-4C7B-8B78-5E623119B26F}"/>
                </a:ext>
              </a:extLst>
            </p:cNvPr>
            <p:cNvSpPr>
              <a:spLocks noChangeAspect="1"/>
            </p:cNvSpPr>
            <p:nvPr/>
          </p:nvSpPr>
          <p:spPr bwMode="auto">
            <a:xfrm>
              <a:off x="5518520" y="5282026"/>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0" name="Group 9">
            <a:extLst>
              <a:ext uri="{FF2B5EF4-FFF2-40B4-BE49-F238E27FC236}">
                <a16:creationId xmlns:a16="http://schemas.microsoft.com/office/drawing/2014/main" id="{D238BA42-852F-4904-BAE8-BA8E9474C645}"/>
              </a:ext>
            </a:extLst>
          </p:cNvPr>
          <p:cNvGrpSpPr/>
          <p:nvPr/>
        </p:nvGrpSpPr>
        <p:grpSpPr>
          <a:xfrm>
            <a:off x="4566716" y="4363312"/>
            <a:ext cx="1452746" cy="548640"/>
            <a:chOff x="4566716" y="4363312"/>
            <a:chExt cx="1452746" cy="548640"/>
          </a:xfrm>
        </p:grpSpPr>
        <p:sp>
          <p:nvSpPr>
            <p:cNvPr id="127" name="Title 1">
              <a:extLst>
                <a:ext uri="{FF2B5EF4-FFF2-40B4-BE49-F238E27FC236}">
                  <a16:creationId xmlns:a16="http://schemas.microsoft.com/office/drawing/2014/main" id="{AE5619E0-E1BB-4608-8BA6-793EE94D9A89}"/>
                </a:ext>
              </a:extLst>
            </p:cNvPr>
            <p:cNvSpPr txBox="1">
              <a:spLocks/>
            </p:cNvSpPr>
            <p:nvPr/>
          </p:nvSpPr>
          <p:spPr>
            <a:xfrm>
              <a:off x="4566716" y="4559149"/>
              <a:ext cx="82732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38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Helm chart </a:t>
              </a:r>
            </a:p>
          </p:txBody>
        </p:sp>
        <p:grpSp>
          <p:nvGrpSpPr>
            <p:cNvPr id="168" name="Group 167">
              <a:extLst>
                <a:ext uri="{FF2B5EF4-FFF2-40B4-BE49-F238E27FC236}">
                  <a16:creationId xmlns:a16="http://schemas.microsoft.com/office/drawing/2014/main" id="{40B9A519-3CA2-4FF6-9683-0E7BC0155029}"/>
                </a:ext>
              </a:extLst>
            </p:cNvPr>
            <p:cNvGrpSpPr/>
            <p:nvPr/>
          </p:nvGrpSpPr>
          <p:grpSpPr>
            <a:xfrm>
              <a:off x="5470822" y="4363312"/>
              <a:ext cx="548640" cy="548640"/>
              <a:chOff x="2544050" y="5011012"/>
              <a:chExt cx="548640" cy="548640"/>
            </a:xfrm>
          </p:grpSpPr>
          <p:sp>
            <p:nvSpPr>
              <p:cNvPr id="170" name="Rectangle: Rounded Corners 169">
                <a:extLst>
                  <a:ext uri="{FF2B5EF4-FFF2-40B4-BE49-F238E27FC236}">
                    <a16:creationId xmlns:a16="http://schemas.microsoft.com/office/drawing/2014/main" id="{83DA8742-CD9D-4BB7-9EEE-4280B5607A49}"/>
                  </a:ext>
                </a:extLst>
              </p:cNvPr>
              <p:cNvSpPr/>
              <p:nvPr/>
            </p:nvSpPr>
            <p:spPr bwMode="auto">
              <a:xfrm>
                <a:off x="2544050" y="5011012"/>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a:solidFill>
                    <a:srgbClr val="505050"/>
                  </a:solidFill>
                  <a:latin typeface="Segoe UI"/>
                  <a:cs typeface="Segoe UI" pitchFamily="34" charset="0"/>
                </a:endParaRPr>
              </a:p>
            </p:txBody>
          </p:sp>
          <p:sp>
            <p:nvSpPr>
              <p:cNvPr id="169" name="CRMArticles_EFF5" title="Icon of two documents stacked together with writing on them">
                <a:extLst>
                  <a:ext uri="{FF2B5EF4-FFF2-40B4-BE49-F238E27FC236}">
                    <a16:creationId xmlns:a16="http://schemas.microsoft.com/office/drawing/2014/main" id="{3A5450FF-5409-4E5A-83DD-DED718A6F9B7}"/>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grpSp>
      </p:grpSp>
      <p:sp>
        <p:nvSpPr>
          <p:cNvPr id="121" name="Title 1">
            <a:extLst>
              <a:ext uri="{FF2B5EF4-FFF2-40B4-BE49-F238E27FC236}">
                <a16:creationId xmlns:a16="http://schemas.microsoft.com/office/drawing/2014/main" id="{1AF5A7D6-BC3E-4E30-8384-C0008733A382}"/>
              </a:ext>
            </a:extLst>
          </p:cNvPr>
          <p:cNvSpPr txBox="1">
            <a:spLocks/>
          </p:cNvSpPr>
          <p:nvPr/>
        </p:nvSpPr>
        <p:spPr>
          <a:xfrm>
            <a:off x="3871346" y="2097755"/>
            <a:ext cx="839344" cy="32018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Source </a:t>
            </a:r>
            <a:br>
              <a:rPr lang="en-US" sz="1020" spc="0">
                <a:solidFill>
                  <a:srgbClr val="000000"/>
                </a:solidFill>
                <a:latin typeface="Segoe UI Semibold" panose="020B0702040204020203" pitchFamily="34" charset="0"/>
                <a:cs typeface="Segoe UI Semibold" panose="020B0702040204020203" pitchFamily="34" charset="0"/>
              </a:rPr>
            </a:br>
            <a:r>
              <a:rPr lang="en-US" sz="1020" spc="0">
                <a:solidFill>
                  <a:srgbClr val="000000"/>
                </a:solidFill>
                <a:latin typeface="Segoe UI Semibold" panose="020B0702040204020203" pitchFamily="34" charset="0"/>
                <a:cs typeface="Segoe UI Semibold" panose="020B0702040204020203" pitchFamily="34" charset="0"/>
              </a:rPr>
              <a:t>code control</a:t>
            </a:r>
          </a:p>
        </p:txBody>
      </p:sp>
    </p:spTree>
    <p:extLst>
      <p:ext uri="{BB962C8B-B14F-4D97-AF65-F5344CB8AC3E}">
        <p14:creationId xmlns:p14="http://schemas.microsoft.com/office/powerpoint/2010/main" val="3610386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22" presetClass="entr" presetSubtype="8" fill="hold"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wipe(left)">
                                      <p:cBhvr>
                                        <p:cTn id="10" dur="500"/>
                                        <p:tgtEl>
                                          <p:spTgt spid="122"/>
                                        </p:tgtEl>
                                      </p:cBhvr>
                                    </p:animEffect>
                                  </p:childTnLst>
                                </p:cTn>
                              </p:par>
                              <p:par>
                                <p:cTn id="11" presetID="10" presetClass="entr" presetSubtype="0" fill="hold" nodeType="withEffect">
                                  <p:stCondLst>
                                    <p:cond delay="50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55"/>
                                        </p:tgtEl>
                                        <p:attrNameLst>
                                          <p:attrName>style.visibility</p:attrName>
                                        </p:attrNameLst>
                                      </p:cBhvr>
                                      <p:to>
                                        <p:strVal val="visible"/>
                                      </p:to>
                                    </p:set>
                                    <p:animEffect transition="in" filter="wipe(up)">
                                      <p:cBhvr>
                                        <p:cTn id="18" dur="500"/>
                                        <p:tgtEl>
                                          <p:spTgt spid="255"/>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254"/>
                                        </p:tgtEl>
                                        <p:attrNameLst>
                                          <p:attrName>style.visibility</p:attrName>
                                        </p:attrNameLst>
                                      </p:cBhvr>
                                      <p:to>
                                        <p:strVal val="visible"/>
                                      </p:to>
                                    </p:set>
                                    <p:animEffect transition="in" filter="fade">
                                      <p:cBhvr>
                                        <p:cTn id="21" dur="250"/>
                                        <p:tgtEl>
                                          <p:spTgt spid="25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56"/>
                                        </p:tgtEl>
                                        <p:attrNameLst>
                                          <p:attrName>style.visibility</p:attrName>
                                        </p:attrNameLst>
                                      </p:cBhvr>
                                      <p:to>
                                        <p:strVal val="visible"/>
                                      </p:to>
                                    </p:set>
                                    <p:animEffect transition="in" filter="wipe(left)">
                                      <p:cBhvr>
                                        <p:cTn id="25" dur="500"/>
                                        <p:tgtEl>
                                          <p:spTgt spid="256"/>
                                        </p:tgtEl>
                                      </p:cBhvr>
                                    </p:animEffect>
                                  </p:childTnLst>
                                </p:cTn>
                              </p:par>
                              <p:par>
                                <p:cTn id="26" presetID="22" presetClass="entr" presetSubtype="8" fill="hold"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wipe(left)">
                                      <p:cBhvr>
                                        <p:cTn id="28" dur="500"/>
                                        <p:tgtEl>
                                          <p:spTgt spid="12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77"/>
                                        </p:tgtEl>
                                        <p:attrNameLst>
                                          <p:attrName>style.visibility</p:attrName>
                                        </p:attrNameLst>
                                      </p:cBhvr>
                                      <p:to>
                                        <p:strVal val="visible"/>
                                      </p:to>
                                    </p:set>
                                    <p:animEffect transition="in" filter="fade">
                                      <p:cBhvr>
                                        <p:cTn id="32" dur="500"/>
                                        <p:tgtEl>
                                          <p:spTgt spid="177"/>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500"/>
                                        <p:tgtEl>
                                          <p:spTgt spid="189"/>
                                        </p:tgtEl>
                                      </p:cBhvr>
                                    </p:animEffect>
                                  </p:childTnLst>
                                </p:cTn>
                              </p:par>
                              <p:par>
                                <p:cTn id="40" presetID="22" presetClass="entr" presetSubtype="4" fill="hold" nodeType="withEffect">
                                  <p:stCondLst>
                                    <p:cond delay="0"/>
                                  </p:stCondLst>
                                  <p:childTnLst>
                                    <p:set>
                                      <p:cBhvr>
                                        <p:cTn id="41" dur="1" fill="hold">
                                          <p:stCondLst>
                                            <p:cond delay="0"/>
                                          </p:stCondLst>
                                        </p:cTn>
                                        <p:tgtEl>
                                          <p:spTgt spid="188"/>
                                        </p:tgtEl>
                                        <p:attrNameLst>
                                          <p:attrName>style.visibility</p:attrName>
                                        </p:attrNameLst>
                                      </p:cBhvr>
                                      <p:to>
                                        <p:strVal val="visible"/>
                                      </p:to>
                                    </p:set>
                                    <p:animEffect transition="in" filter="wipe(down)">
                                      <p:cBhvr>
                                        <p:cTn id="42" dur="500"/>
                                        <p:tgtEl>
                                          <p:spTgt spid="188"/>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0"/>
                                        </p:tgtEl>
                                        <p:attrNameLst>
                                          <p:attrName>style.visibility</p:attrName>
                                        </p:attrNameLst>
                                      </p:cBhvr>
                                      <p:to>
                                        <p:strVal val="visible"/>
                                      </p:to>
                                    </p:set>
                                    <p:animEffect transition="in" filter="fade">
                                      <p:cBhvr>
                                        <p:cTn id="48" dur="500"/>
                                        <p:tgtEl>
                                          <p:spTgt spid="19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91"/>
                                        </p:tgtEl>
                                        <p:attrNameLst>
                                          <p:attrName>style.visibility</p:attrName>
                                        </p:attrNameLst>
                                      </p:cBhvr>
                                      <p:to>
                                        <p:strVal val="visible"/>
                                      </p:to>
                                    </p:set>
                                    <p:animEffect transition="in" filter="wipe(left)">
                                      <p:cBhvr>
                                        <p:cTn id="53" dur="500"/>
                                        <p:tgtEl>
                                          <p:spTgt spid="191"/>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222"/>
                                        </p:tgtEl>
                                        <p:attrNameLst>
                                          <p:attrName>style.visibility</p:attrName>
                                        </p:attrNameLst>
                                      </p:cBhvr>
                                      <p:to>
                                        <p:strVal val="visible"/>
                                      </p:to>
                                    </p:set>
                                    <p:animEffect transition="in" filter="fade">
                                      <p:cBhvr>
                                        <p:cTn id="61" dur="500"/>
                                        <p:tgtEl>
                                          <p:spTgt spid="222"/>
                                        </p:tgtEl>
                                      </p:cBhvr>
                                    </p:animEffect>
                                  </p:childTnLst>
                                </p:cTn>
                              </p:par>
                              <p:par>
                                <p:cTn id="62" presetID="10" presetClass="entr" presetSubtype="0" fill="hold" nodeType="withEffect">
                                  <p:stCondLst>
                                    <p:cond delay="0"/>
                                  </p:stCondLst>
                                  <p:childTnLst>
                                    <p:set>
                                      <p:cBhvr>
                                        <p:cTn id="63" dur="1" fill="hold">
                                          <p:stCondLst>
                                            <p:cond delay="0"/>
                                          </p:stCondLst>
                                        </p:cTn>
                                        <p:tgtEl>
                                          <p:spTgt spid="192"/>
                                        </p:tgtEl>
                                        <p:attrNameLst>
                                          <p:attrName>style.visibility</p:attrName>
                                        </p:attrNameLst>
                                      </p:cBhvr>
                                      <p:to>
                                        <p:strVal val="visible"/>
                                      </p:to>
                                    </p:set>
                                    <p:animEffect transition="in" filter="fade">
                                      <p:cBhvr>
                                        <p:cTn id="64" dur="500"/>
                                        <p:tgtEl>
                                          <p:spTgt spid="192"/>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227"/>
                                        </p:tgtEl>
                                        <p:attrNameLst>
                                          <p:attrName>style.visibility</p:attrName>
                                        </p:attrNameLst>
                                      </p:cBhvr>
                                      <p:to>
                                        <p:strVal val="visible"/>
                                      </p:to>
                                    </p:set>
                                    <p:animEffect transition="in" filter="fade">
                                      <p:cBhvr>
                                        <p:cTn id="68" dur="500"/>
                                        <p:tgtEl>
                                          <p:spTgt spid="227"/>
                                        </p:tgtEl>
                                      </p:cBhvr>
                                    </p:animEffect>
                                  </p:childTnLst>
                                </p:cTn>
                              </p:par>
                              <p:par>
                                <p:cTn id="69" presetID="10" presetClass="entr" presetSubtype="0" fill="hold" nodeType="withEffect">
                                  <p:stCondLst>
                                    <p:cond delay="0"/>
                                  </p:stCondLst>
                                  <p:childTnLst>
                                    <p:set>
                                      <p:cBhvr>
                                        <p:cTn id="70" dur="1" fill="hold">
                                          <p:stCondLst>
                                            <p:cond delay="0"/>
                                          </p:stCondLst>
                                        </p:cTn>
                                        <p:tgtEl>
                                          <p:spTgt spid="195"/>
                                        </p:tgtEl>
                                        <p:attrNameLst>
                                          <p:attrName>style.visibility</p:attrName>
                                        </p:attrNameLst>
                                      </p:cBhvr>
                                      <p:to>
                                        <p:strVal val="visible"/>
                                      </p:to>
                                    </p:set>
                                    <p:animEffect transition="in" filter="fade">
                                      <p:cBhvr>
                                        <p:cTn id="71" dur="500"/>
                                        <p:tgtEl>
                                          <p:spTgt spid="195"/>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230"/>
                                        </p:tgtEl>
                                        <p:attrNameLst>
                                          <p:attrName>style.visibility</p:attrName>
                                        </p:attrNameLst>
                                      </p:cBhvr>
                                      <p:to>
                                        <p:strVal val="visible"/>
                                      </p:to>
                                    </p:set>
                                    <p:animEffect transition="in" filter="fade">
                                      <p:cBhvr>
                                        <p:cTn id="75" dur="500"/>
                                        <p:tgtEl>
                                          <p:spTgt spid="230"/>
                                        </p:tgtEl>
                                      </p:cBhvr>
                                    </p:animEffect>
                                  </p:childTnLst>
                                </p:cTn>
                              </p:par>
                              <p:par>
                                <p:cTn id="76" presetID="10" presetClass="entr" presetSubtype="0"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Effect transition="in" filter="fade">
                                      <p:cBhvr>
                                        <p:cTn id="78" dur="500"/>
                                        <p:tgtEl>
                                          <p:spTgt spid="198"/>
                                        </p:tgtEl>
                                      </p:cBhvr>
                                    </p:animEffect>
                                  </p:childTnLst>
                                </p:cTn>
                              </p:par>
                            </p:childTnLst>
                          </p:cTn>
                        </p:par>
                        <p:par>
                          <p:cTn id="79" fill="hold">
                            <p:stCondLst>
                              <p:cond delay="2500"/>
                            </p:stCondLst>
                            <p:childTnLst>
                              <p:par>
                                <p:cTn id="80" presetID="10" presetClass="entr" presetSubtype="0"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fade">
                                      <p:cBhvr>
                                        <p:cTn id="82" dur="500"/>
                                        <p:tgtEl>
                                          <p:spTgt spid="233"/>
                                        </p:tgtEl>
                                      </p:cBhvr>
                                    </p:animEffect>
                                  </p:childTnLst>
                                </p:cTn>
                              </p:par>
                            </p:childTnLst>
                          </p:cTn>
                        </p:par>
                        <p:par>
                          <p:cTn id="83" fill="hold">
                            <p:stCondLst>
                              <p:cond delay="3000"/>
                            </p:stCondLst>
                            <p:childTnLst>
                              <p:par>
                                <p:cTn id="84" presetID="10" presetClass="entr" presetSubtype="0" fill="hold" nodeType="afterEffect">
                                  <p:stCondLst>
                                    <p:cond delay="0"/>
                                  </p:stCondLst>
                                  <p:childTnLst>
                                    <p:set>
                                      <p:cBhvr>
                                        <p:cTn id="85" dur="1" fill="hold">
                                          <p:stCondLst>
                                            <p:cond delay="0"/>
                                          </p:stCondLst>
                                        </p:cTn>
                                        <p:tgtEl>
                                          <p:spTgt spid="162"/>
                                        </p:tgtEl>
                                        <p:attrNameLst>
                                          <p:attrName>style.visibility</p:attrName>
                                        </p:attrNameLst>
                                      </p:cBhvr>
                                      <p:to>
                                        <p:strVal val="visible"/>
                                      </p:to>
                                    </p:set>
                                    <p:animEffect transition="in" filter="fade">
                                      <p:cBhvr>
                                        <p:cTn id="86" dur="500"/>
                                        <p:tgtEl>
                                          <p:spTgt spid="162"/>
                                        </p:tgtEl>
                                      </p:cBhvr>
                                    </p:animEffect>
                                  </p:childTnLst>
                                </p:cTn>
                              </p:par>
                              <p:par>
                                <p:cTn id="87" presetID="10" presetClass="entr" presetSubtype="0" fill="hold" nodeType="withEffect">
                                  <p:stCondLst>
                                    <p:cond delay="0"/>
                                  </p:stCondLst>
                                  <p:childTnLst>
                                    <p:set>
                                      <p:cBhvr>
                                        <p:cTn id="88" dur="1" fill="hold">
                                          <p:stCondLst>
                                            <p:cond delay="0"/>
                                          </p:stCondLst>
                                        </p:cTn>
                                        <p:tgtEl>
                                          <p:spTgt spid="201"/>
                                        </p:tgtEl>
                                        <p:attrNameLst>
                                          <p:attrName>style.visibility</p:attrName>
                                        </p:attrNameLst>
                                      </p:cBhvr>
                                      <p:to>
                                        <p:strVal val="visible"/>
                                      </p:to>
                                    </p:set>
                                    <p:animEffect transition="in" filter="fade">
                                      <p:cBhvr>
                                        <p:cTn id="89" dur="500"/>
                                        <p:tgtEl>
                                          <p:spTgt spid="201"/>
                                        </p:tgtEl>
                                      </p:cBhvr>
                                    </p:animEffect>
                                  </p:childTnLst>
                                </p:cTn>
                              </p:par>
                            </p:childTnLst>
                          </p:cTn>
                        </p:par>
                        <p:par>
                          <p:cTn id="90" fill="hold">
                            <p:stCondLst>
                              <p:cond delay="3500"/>
                            </p:stCondLst>
                            <p:childTnLst>
                              <p:par>
                                <p:cTn id="91" presetID="10" presetClass="entr" presetSubtype="0" fill="hold" nodeType="afterEffect">
                                  <p:stCondLst>
                                    <p:cond delay="0"/>
                                  </p:stCondLst>
                                  <p:childTnLst>
                                    <p:set>
                                      <p:cBhvr>
                                        <p:cTn id="92" dur="1" fill="hold">
                                          <p:stCondLst>
                                            <p:cond delay="0"/>
                                          </p:stCondLst>
                                        </p:cTn>
                                        <p:tgtEl>
                                          <p:spTgt spid="212"/>
                                        </p:tgtEl>
                                        <p:attrNameLst>
                                          <p:attrName>style.visibility</p:attrName>
                                        </p:attrNameLst>
                                      </p:cBhvr>
                                      <p:to>
                                        <p:strVal val="visible"/>
                                      </p:to>
                                    </p:set>
                                    <p:animEffect transition="in" filter="fade">
                                      <p:cBhvr>
                                        <p:cTn id="93" dur="500"/>
                                        <p:tgtEl>
                                          <p:spTgt spid="212"/>
                                        </p:tgtEl>
                                      </p:cBhvr>
                                    </p:animEffect>
                                  </p:childTnLst>
                                </p:cTn>
                              </p:par>
                            </p:childTnLst>
                          </p:cTn>
                        </p:par>
                        <p:par>
                          <p:cTn id="94" fill="hold">
                            <p:stCondLst>
                              <p:cond delay="4000"/>
                            </p:stCondLst>
                            <p:childTnLst>
                              <p:par>
                                <p:cTn id="95" presetID="22" presetClass="entr" presetSubtype="1" fill="hold" nodeType="afterEffect">
                                  <p:stCondLst>
                                    <p:cond delay="0"/>
                                  </p:stCondLst>
                                  <p:childTnLst>
                                    <p:set>
                                      <p:cBhvr>
                                        <p:cTn id="96" dur="1" fill="hold">
                                          <p:stCondLst>
                                            <p:cond delay="0"/>
                                          </p:stCondLst>
                                        </p:cTn>
                                        <p:tgtEl>
                                          <p:spTgt spid="218"/>
                                        </p:tgtEl>
                                        <p:attrNameLst>
                                          <p:attrName>style.visibility</p:attrName>
                                        </p:attrNameLst>
                                      </p:cBhvr>
                                      <p:to>
                                        <p:strVal val="visible"/>
                                      </p:to>
                                    </p:set>
                                    <p:animEffect transition="in" filter="wipe(up)">
                                      <p:cBhvr>
                                        <p:cTn id="97" dur="500"/>
                                        <p:tgtEl>
                                          <p:spTgt spid="218"/>
                                        </p:tgtEl>
                                      </p:cBhvr>
                                    </p:animEffect>
                                  </p:childTnLst>
                                </p:cTn>
                              </p:par>
                              <p:par>
                                <p:cTn id="98" presetID="22" presetClass="entr" presetSubtype="1" fill="hold" nodeType="withEffect">
                                  <p:stCondLst>
                                    <p:cond delay="0"/>
                                  </p:stCondLst>
                                  <p:childTnLst>
                                    <p:set>
                                      <p:cBhvr>
                                        <p:cTn id="99" dur="1" fill="hold">
                                          <p:stCondLst>
                                            <p:cond delay="0"/>
                                          </p:stCondLst>
                                        </p:cTn>
                                        <p:tgtEl>
                                          <p:spTgt spid="221"/>
                                        </p:tgtEl>
                                        <p:attrNameLst>
                                          <p:attrName>style.visibility</p:attrName>
                                        </p:attrNameLst>
                                      </p:cBhvr>
                                      <p:to>
                                        <p:strVal val="visible"/>
                                      </p:to>
                                    </p:set>
                                    <p:animEffect transition="in" filter="wipe(up)">
                                      <p:cBhvr>
                                        <p:cTn id="100" dur="500"/>
                                        <p:tgtEl>
                                          <p:spTgt spid="221"/>
                                        </p:tgtEl>
                                      </p:cBhvr>
                                    </p:animEffect>
                                  </p:childTnLst>
                                </p:cTn>
                              </p:par>
                            </p:childTnLst>
                          </p:cTn>
                        </p:par>
                        <p:par>
                          <p:cTn id="101" fill="hold">
                            <p:stCondLst>
                              <p:cond delay="4500"/>
                            </p:stCondLst>
                            <p:childTnLst>
                              <p:par>
                                <p:cTn id="102" presetID="22" presetClass="entr" presetSubtype="1" fill="hold" nodeType="afterEffect">
                                  <p:stCondLst>
                                    <p:cond delay="0"/>
                                  </p:stCondLst>
                                  <p:childTnLst>
                                    <p:set>
                                      <p:cBhvr>
                                        <p:cTn id="103" dur="1" fill="hold">
                                          <p:stCondLst>
                                            <p:cond delay="0"/>
                                          </p:stCondLst>
                                        </p:cTn>
                                        <p:tgtEl>
                                          <p:spTgt spid="236"/>
                                        </p:tgtEl>
                                        <p:attrNameLst>
                                          <p:attrName>style.visibility</p:attrName>
                                        </p:attrNameLst>
                                      </p:cBhvr>
                                      <p:to>
                                        <p:strVal val="visible"/>
                                      </p:to>
                                    </p:set>
                                    <p:animEffect transition="in" filter="wipe(up)">
                                      <p:cBhvr>
                                        <p:cTn id="104" dur="500"/>
                                        <p:tgtEl>
                                          <p:spTgt spid="236"/>
                                        </p:tgtEl>
                                      </p:cBhvr>
                                    </p:animEffect>
                                  </p:childTnLst>
                                </p:cTn>
                              </p:par>
                              <p:par>
                                <p:cTn id="105" presetID="22" presetClass="entr" presetSubtype="1" fill="hold" nodeType="withEffect">
                                  <p:stCondLst>
                                    <p:cond delay="0"/>
                                  </p:stCondLst>
                                  <p:childTnLst>
                                    <p:set>
                                      <p:cBhvr>
                                        <p:cTn id="106" dur="1" fill="hold">
                                          <p:stCondLst>
                                            <p:cond delay="0"/>
                                          </p:stCondLst>
                                        </p:cTn>
                                        <p:tgtEl>
                                          <p:spTgt spid="237"/>
                                        </p:tgtEl>
                                        <p:attrNameLst>
                                          <p:attrName>style.visibility</p:attrName>
                                        </p:attrNameLst>
                                      </p:cBhvr>
                                      <p:to>
                                        <p:strVal val="visible"/>
                                      </p:to>
                                    </p:set>
                                    <p:animEffect transition="in" filter="wipe(up)">
                                      <p:cBhvr>
                                        <p:cTn id="107" dur="500"/>
                                        <p:tgtEl>
                                          <p:spTgt spid="237"/>
                                        </p:tgtEl>
                                      </p:cBhvr>
                                    </p:animEffect>
                                  </p:childTnLst>
                                </p:cTn>
                              </p:par>
                            </p:childTnLst>
                          </p:cTn>
                        </p:par>
                        <p:par>
                          <p:cTn id="108" fill="hold">
                            <p:stCondLst>
                              <p:cond delay="5000"/>
                            </p:stCondLst>
                            <p:childTnLst>
                              <p:par>
                                <p:cTn id="109" presetID="10" presetClass="entr" presetSubtype="0" fill="hold" nodeType="after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childTnLst>
                          </p:cTn>
                        </p:par>
                        <p:par>
                          <p:cTn id="112" fill="hold">
                            <p:stCondLst>
                              <p:cond delay="5500"/>
                            </p:stCondLst>
                            <p:childTnLst>
                              <p:par>
                                <p:cTn id="113" presetID="10" presetClass="entr" presetSubtype="0" fill="hold" nodeType="afterEffect">
                                  <p:stCondLst>
                                    <p:cond delay="0"/>
                                  </p:stCondLst>
                                  <p:childTnLst>
                                    <p:set>
                                      <p:cBhvr>
                                        <p:cTn id="114" dur="1" fill="hold">
                                          <p:stCondLst>
                                            <p:cond delay="0"/>
                                          </p:stCondLst>
                                        </p:cTn>
                                        <p:tgtEl>
                                          <p:spTgt spid="238"/>
                                        </p:tgtEl>
                                        <p:attrNameLst>
                                          <p:attrName>style.visibility</p:attrName>
                                        </p:attrNameLst>
                                      </p:cBhvr>
                                      <p:to>
                                        <p:strVal val="visible"/>
                                      </p:to>
                                    </p:set>
                                    <p:animEffect transition="in" filter="fade">
                                      <p:cBhvr>
                                        <p:cTn id="115" dur="500"/>
                                        <p:tgtEl>
                                          <p:spTgt spid="238"/>
                                        </p:tgtEl>
                                      </p:cBhvr>
                                    </p:animEffect>
                                  </p:childTnLst>
                                </p:cTn>
                              </p:par>
                            </p:childTnLst>
                          </p:cTn>
                        </p:par>
                        <p:par>
                          <p:cTn id="116" fill="hold">
                            <p:stCondLst>
                              <p:cond delay="6000"/>
                            </p:stCondLst>
                            <p:childTnLst>
                              <p:par>
                                <p:cTn id="117" presetID="10" presetClass="entr" presetSubtype="0" fill="hold" nodeType="afterEffect">
                                  <p:stCondLst>
                                    <p:cond delay="0"/>
                                  </p:stCondLst>
                                  <p:childTnLst>
                                    <p:set>
                                      <p:cBhvr>
                                        <p:cTn id="118" dur="1" fill="hold">
                                          <p:stCondLst>
                                            <p:cond delay="0"/>
                                          </p:stCondLst>
                                        </p:cTn>
                                        <p:tgtEl>
                                          <p:spTgt spid="241"/>
                                        </p:tgtEl>
                                        <p:attrNameLst>
                                          <p:attrName>style.visibility</p:attrName>
                                        </p:attrNameLst>
                                      </p:cBhvr>
                                      <p:to>
                                        <p:strVal val="visible"/>
                                      </p:to>
                                    </p:set>
                                    <p:animEffect transition="in" filter="fade">
                                      <p:cBhvr>
                                        <p:cTn id="119" dur="500"/>
                                        <p:tgtEl>
                                          <p:spTgt spid="241"/>
                                        </p:tgtEl>
                                      </p:cBhvr>
                                    </p:animEffect>
                                  </p:childTnLst>
                                </p:cTn>
                              </p:par>
                            </p:childTnLst>
                          </p:cTn>
                        </p:par>
                        <p:par>
                          <p:cTn id="120" fill="hold">
                            <p:stCondLst>
                              <p:cond delay="6500"/>
                            </p:stCondLst>
                            <p:childTnLst>
                              <p:par>
                                <p:cTn id="121" presetID="10" presetClass="entr" presetSubtype="0" fill="hold" nodeType="afterEffect">
                                  <p:stCondLst>
                                    <p:cond delay="0"/>
                                  </p:stCondLst>
                                  <p:childTnLst>
                                    <p:set>
                                      <p:cBhvr>
                                        <p:cTn id="122" dur="1" fill="hold">
                                          <p:stCondLst>
                                            <p:cond delay="0"/>
                                          </p:stCondLst>
                                        </p:cTn>
                                        <p:tgtEl>
                                          <p:spTgt spid="131"/>
                                        </p:tgtEl>
                                        <p:attrNameLst>
                                          <p:attrName>style.visibility</p:attrName>
                                        </p:attrNameLst>
                                      </p:cBhvr>
                                      <p:to>
                                        <p:strVal val="visible"/>
                                      </p:to>
                                    </p:set>
                                    <p:animEffect transition="in" filter="fade">
                                      <p:cBhvr>
                                        <p:cTn id="123" dur="500"/>
                                        <p:tgtEl>
                                          <p:spTgt spid="13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46"/>
                                        </p:tgtEl>
                                        <p:attrNameLst>
                                          <p:attrName>style.visibility</p:attrName>
                                        </p:attrNameLst>
                                      </p:cBhvr>
                                      <p:to>
                                        <p:strVal val="visible"/>
                                      </p:to>
                                    </p:set>
                                    <p:animEffect transition="in" filter="fade">
                                      <p:cBhvr>
                                        <p:cTn id="128" dur="500"/>
                                        <p:tgtEl>
                                          <p:spTgt spid="246"/>
                                        </p:tgtEl>
                                      </p:cBhvr>
                                    </p:animEffect>
                                  </p:childTnLst>
                                </p:cTn>
                              </p:par>
                            </p:childTnLst>
                          </p:cTn>
                        </p:par>
                        <p:par>
                          <p:cTn id="129" fill="hold">
                            <p:stCondLst>
                              <p:cond delay="500"/>
                            </p:stCondLst>
                            <p:childTnLst>
                              <p:par>
                                <p:cTn id="130" presetID="22" presetClass="entr" presetSubtype="2" fill="hold" nodeType="afterEffect">
                                  <p:stCondLst>
                                    <p:cond delay="0"/>
                                  </p:stCondLst>
                                  <p:childTnLst>
                                    <p:set>
                                      <p:cBhvr>
                                        <p:cTn id="131" dur="1" fill="hold">
                                          <p:stCondLst>
                                            <p:cond delay="0"/>
                                          </p:stCondLst>
                                        </p:cTn>
                                        <p:tgtEl>
                                          <p:spTgt spid="244"/>
                                        </p:tgtEl>
                                        <p:attrNameLst>
                                          <p:attrName>style.visibility</p:attrName>
                                        </p:attrNameLst>
                                      </p:cBhvr>
                                      <p:to>
                                        <p:strVal val="visible"/>
                                      </p:to>
                                    </p:set>
                                    <p:animEffect transition="in" filter="wipe(right)">
                                      <p:cBhvr>
                                        <p:cTn id="132" dur="500"/>
                                        <p:tgtEl>
                                          <p:spTgt spid="2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21"/>
                                        </p:tgtEl>
                                        <p:attrNameLst>
                                          <p:attrName>style.visibility</p:attrName>
                                        </p:attrNameLst>
                                      </p:cBhvr>
                                      <p:to>
                                        <p:strVal val="visible"/>
                                      </p:to>
                                    </p:set>
                                    <p:animEffect transition="in" filter="fade">
                                      <p:cBhvr>
                                        <p:cTn id="13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animBg="1"/>
      <p:bldP spid="254" grpId="0" animBg="1"/>
      <p:bldP spid="1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468799" y="2998530"/>
            <a:ext cx="3143450" cy="1715050"/>
            <a:chOff x="6393746" y="2619239"/>
            <a:chExt cx="3045592" cy="2358925"/>
          </a:xfrm>
        </p:grpSpPr>
        <p:pic>
          <p:nvPicPr>
            <p:cNvPr id="37" name="Picture 3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93746" y="2619239"/>
              <a:ext cx="207405" cy="208662"/>
            </a:xfrm>
            <a:prstGeom prst="rect">
              <a:avLst/>
            </a:prstGeom>
          </p:spPr>
        </p:pic>
        <p:pic>
          <p:nvPicPr>
            <p:cNvPr id="38" name="Picture 3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9231304" y="2619239"/>
              <a:ext cx="207405" cy="208662"/>
            </a:xfrm>
            <a:prstGeom prst="rect">
              <a:avLst/>
            </a:prstGeom>
          </p:spPr>
        </p:pic>
        <p:pic>
          <p:nvPicPr>
            <p:cNvPr id="39" name="Picture 3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0800000">
              <a:off x="9231932" y="4769502"/>
              <a:ext cx="207405" cy="208662"/>
            </a:xfrm>
            <a:prstGeom prst="rect">
              <a:avLst/>
            </a:prstGeom>
          </p:spPr>
        </p:pic>
        <p:pic>
          <p:nvPicPr>
            <p:cNvPr id="40" name="Picture 3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6394374" y="4769502"/>
              <a:ext cx="207405" cy="208662"/>
            </a:xfrm>
            <a:prstGeom prst="rect">
              <a:avLst/>
            </a:prstGeom>
          </p:spPr>
        </p:pic>
      </p:grpSp>
      <p:grpSp>
        <p:nvGrpSpPr>
          <p:cNvPr id="41" name="Group 40"/>
          <p:cNvGrpSpPr/>
          <p:nvPr/>
        </p:nvGrpSpPr>
        <p:grpSpPr>
          <a:xfrm>
            <a:off x="2711044" y="3682651"/>
            <a:ext cx="1521238" cy="694815"/>
            <a:chOff x="2695385" y="3795395"/>
            <a:chExt cx="1491545" cy="681253"/>
          </a:xfrm>
        </p:grpSpPr>
        <p:grpSp>
          <p:nvGrpSpPr>
            <p:cNvPr id="42" name="Group 41"/>
            <p:cNvGrpSpPr/>
            <p:nvPr/>
          </p:nvGrpSpPr>
          <p:grpSpPr>
            <a:xfrm>
              <a:off x="2695385" y="3795395"/>
              <a:ext cx="1491545" cy="681253"/>
              <a:chOff x="2695385" y="3795395"/>
              <a:chExt cx="1491545" cy="681253"/>
            </a:xfrm>
          </p:grpSpPr>
          <p:pic>
            <p:nvPicPr>
              <p:cNvPr id="44" name="Picture 4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95385" y="4082126"/>
                <a:ext cx="1491545" cy="109620"/>
              </a:xfrm>
              <a:prstGeom prst="rect">
                <a:avLst/>
              </a:prstGeom>
            </p:spPr>
          </p:pic>
          <p:pic>
            <p:nvPicPr>
              <p:cNvPr id="45" name="Picture 4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32415" y="3795395"/>
                <a:ext cx="681253" cy="681253"/>
              </a:xfrm>
              <a:prstGeom prst="rect">
                <a:avLst/>
              </a:prstGeom>
            </p:spPr>
          </p:pic>
        </p:grpSp>
        <p:sp>
          <p:nvSpPr>
            <p:cNvPr id="43" name="TextBox 42"/>
            <p:cNvSpPr txBox="1"/>
            <p:nvPr/>
          </p:nvSpPr>
          <p:spPr>
            <a:xfrm>
              <a:off x="3242507" y="4365057"/>
              <a:ext cx="529667" cy="97007"/>
            </a:xfrm>
            <a:prstGeom prst="rect">
              <a:avLst/>
            </a:prstGeom>
            <a:noFill/>
          </p:spPr>
          <p:txBody>
            <a:bodyPr wrap="none" lIns="0" tIns="0" rIns="0" bIns="0" rtlCol="0">
              <a:spAutoFit/>
            </a:bodyPr>
            <a:lstStyle/>
            <a:p>
              <a:pPr algn="r" defTabSz="951156">
                <a:lnSpc>
                  <a:spcPct val="90000"/>
                </a:lnSpc>
                <a:spcAft>
                  <a:spcPts val="624"/>
                </a:spcAft>
                <a:defRPr/>
              </a:pPr>
              <a:r>
                <a:rPr lang="en-US" sz="714" b="1" kern="0">
                  <a:latin typeface="+mj-lt"/>
                  <a:cs typeface="Segoe UI Semibold" panose="020B0702040204020203" pitchFamily="34" charset="0"/>
                </a:rPr>
                <a:t>Load Balancer </a:t>
              </a:r>
              <a:endParaRPr lang="en-US" sz="816" b="1" kern="0">
                <a:latin typeface="+mj-lt"/>
                <a:cs typeface="Segoe UI Semibold" panose="020B0702040204020203" pitchFamily="34" charset="0"/>
              </a:endParaRPr>
            </a:p>
          </p:txBody>
        </p:sp>
      </p:grpSp>
      <p:grpSp>
        <p:nvGrpSpPr>
          <p:cNvPr id="58" name="Group 57"/>
          <p:cNvGrpSpPr/>
          <p:nvPr/>
        </p:nvGrpSpPr>
        <p:grpSpPr>
          <a:xfrm>
            <a:off x="545436" y="3338538"/>
            <a:ext cx="2147061" cy="1841457"/>
            <a:chOff x="572047" y="3457998"/>
            <a:chExt cx="2105153" cy="1805514"/>
          </a:xfrm>
          <a:solidFill>
            <a:srgbClr val="FFC000"/>
          </a:solidFill>
        </p:grpSpPr>
        <p:pic>
          <p:nvPicPr>
            <p:cNvPr id="59" name="Picture 5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72047" y="3457998"/>
              <a:ext cx="2105153" cy="1357876"/>
            </a:xfrm>
            <a:prstGeom prst="rect">
              <a:avLst/>
            </a:prstGeom>
            <a:noFill/>
          </p:spPr>
        </p:pic>
        <p:sp>
          <p:nvSpPr>
            <p:cNvPr id="60" name="TextBox 59"/>
            <p:cNvSpPr txBox="1"/>
            <p:nvPr/>
          </p:nvSpPr>
          <p:spPr>
            <a:xfrm>
              <a:off x="1050758" y="4799207"/>
              <a:ext cx="1071383" cy="464305"/>
            </a:xfrm>
            <a:prstGeom prst="rect">
              <a:avLst/>
            </a:prstGeom>
            <a:noFill/>
          </p:spPr>
          <p:txBody>
            <a:bodyPr wrap="none" lIns="190234" tIns="152188" rIns="190234" bIns="152188" rtlCol="0">
              <a:spAutoFit/>
            </a:bodyPr>
            <a:lstStyle/>
            <a:p>
              <a:pPr defTabSz="951156">
                <a:lnSpc>
                  <a:spcPct val="90000"/>
                </a:lnSpc>
                <a:spcAft>
                  <a:spcPts val="624"/>
                </a:spcAft>
                <a:defRPr/>
              </a:pPr>
              <a:r>
                <a:rPr lang="en-US" sz="1200" b="1" kern="0" dirty="0">
                  <a:solidFill>
                    <a:schemeClr val="bg2">
                      <a:lumMod val="10000"/>
                    </a:schemeClr>
                  </a:solidFill>
                  <a:latin typeface="Segoe UI Semibold" panose="020B0702040204020203" pitchFamily="34" charset="0"/>
                  <a:cs typeface="Segoe UI Semibold" panose="020B0702040204020203" pitchFamily="34" charset="0"/>
                </a:rPr>
                <a:t>Consumer</a:t>
              </a:r>
            </a:p>
          </p:txBody>
        </p:sp>
      </p:grpSp>
      <p:sp>
        <p:nvSpPr>
          <p:cNvPr id="61" name="TextBox 60"/>
          <p:cNvSpPr txBox="1"/>
          <p:nvPr/>
        </p:nvSpPr>
        <p:spPr>
          <a:xfrm>
            <a:off x="-956214" y="-637476"/>
            <a:ext cx="188409" cy="414353"/>
          </a:xfrm>
          <a:prstGeom prst="rect">
            <a:avLst/>
          </a:prstGeom>
          <a:noFill/>
        </p:spPr>
        <p:txBody>
          <a:bodyPr wrap="none" rtlCol="0">
            <a:spAutoFit/>
          </a:bodyPr>
          <a:lstStyle/>
          <a:p>
            <a:endParaRPr lang="en-US" sz="2040" b="1">
              <a:latin typeface="+mj-lt"/>
            </a:endParaRPr>
          </a:p>
        </p:txBody>
      </p:sp>
      <p:sp>
        <p:nvSpPr>
          <p:cNvPr id="62" name="Title 1"/>
          <p:cNvSpPr>
            <a:spLocks noGrp="1"/>
          </p:cNvSpPr>
          <p:nvPr>
            <p:ph type="title"/>
          </p:nvPr>
        </p:nvSpPr>
        <p:spPr>
          <a:xfrm>
            <a:off x="140061" y="236860"/>
            <a:ext cx="11507442" cy="989769"/>
          </a:xfrm>
        </p:spPr>
        <p:txBody>
          <a:bodyPr/>
          <a:lstStyle/>
          <a:p>
            <a:r>
              <a:rPr lang="en-US" dirty="0">
                <a:solidFill>
                  <a:schemeClr val="accent3"/>
                </a:solidFill>
              </a:rPr>
              <a:t>CI/CD Pipeline | Azure DevOps and AKS</a:t>
            </a:r>
            <a:endParaRPr lang="en-US" dirty="0"/>
          </a:p>
        </p:txBody>
      </p:sp>
      <p:grpSp>
        <p:nvGrpSpPr>
          <p:cNvPr id="90" name="Group 89"/>
          <p:cNvGrpSpPr/>
          <p:nvPr/>
        </p:nvGrpSpPr>
        <p:grpSpPr>
          <a:xfrm>
            <a:off x="9890132" y="4040981"/>
            <a:ext cx="1757371" cy="1822474"/>
            <a:chOff x="9890132" y="4040981"/>
            <a:chExt cx="1757371" cy="1822474"/>
          </a:xfrm>
        </p:grpSpPr>
        <p:sp>
          <p:nvSpPr>
            <p:cNvPr id="14" name="TextBox 13"/>
            <p:cNvSpPr txBox="1"/>
            <p:nvPr/>
          </p:nvSpPr>
          <p:spPr>
            <a:xfrm>
              <a:off x="10297510" y="5389907"/>
              <a:ext cx="1325147" cy="473548"/>
            </a:xfrm>
            <a:prstGeom prst="rect">
              <a:avLst/>
            </a:prstGeom>
            <a:noFill/>
            <a:ln>
              <a:noFill/>
            </a:ln>
          </p:spPr>
          <p:txBody>
            <a:bodyPr wrap="none" lIns="190234" tIns="152188" rIns="190234" bIns="152188" rtlCol="0">
              <a:spAutoFit/>
            </a:bodyPr>
            <a:lstStyle/>
            <a:p>
              <a:pPr algn="ctr" defTabSz="951156">
                <a:lnSpc>
                  <a:spcPct val="90000"/>
                </a:lnSpc>
                <a:spcAft>
                  <a:spcPts val="624"/>
                </a:spcAft>
                <a:defRPr/>
              </a:pPr>
              <a:r>
                <a:rPr lang="en-US" sz="1200" kern="0" dirty="0">
                  <a:latin typeface="Segoe UI Semibold" panose="020B0702040204020203" pitchFamily="34" charset="0"/>
                  <a:cs typeface="Segoe UI Semibold" panose="020B0702040204020203" pitchFamily="34" charset="0"/>
                </a:rPr>
                <a:t>Development</a:t>
              </a:r>
            </a:p>
          </p:txBody>
        </p:sp>
        <p:grpSp>
          <p:nvGrpSpPr>
            <p:cNvPr id="68" name="Group 67"/>
            <p:cNvGrpSpPr/>
            <p:nvPr/>
          </p:nvGrpSpPr>
          <p:grpSpPr>
            <a:xfrm>
              <a:off x="9890132" y="4040981"/>
              <a:ext cx="1757371" cy="1320282"/>
              <a:chOff x="252964" y="4876684"/>
              <a:chExt cx="2161474" cy="1404056"/>
            </a:xfrm>
          </p:grpSpPr>
          <p:grpSp>
            <p:nvGrpSpPr>
              <p:cNvPr id="70" name="Group 69"/>
              <p:cNvGrpSpPr/>
              <p:nvPr/>
            </p:nvGrpSpPr>
            <p:grpSpPr>
              <a:xfrm>
                <a:off x="1756065" y="5902498"/>
                <a:ext cx="658373" cy="378242"/>
                <a:chOff x="2195243" y="5902498"/>
                <a:chExt cx="658373" cy="378242"/>
              </a:xfrm>
            </p:grpSpPr>
            <p:sp>
              <p:nvSpPr>
                <p:cNvPr id="8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grpSp>
          <p:grpSp>
            <p:nvGrpSpPr>
              <p:cNvPr id="71" name="Group 70"/>
              <p:cNvGrpSpPr/>
              <p:nvPr/>
            </p:nvGrpSpPr>
            <p:grpSpPr>
              <a:xfrm>
                <a:off x="606413" y="5902498"/>
                <a:ext cx="658373" cy="378242"/>
                <a:chOff x="1392286" y="5902498"/>
                <a:chExt cx="658373" cy="378242"/>
              </a:xfrm>
            </p:grpSpPr>
            <p:sp>
              <p:nvSpPr>
                <p:cNvPr id="7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7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sp>
              <p:nvSpPr>
                <p:cNvPr id="8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sysClr val="windowText" lastClr="000000"/>
                    </a:solidFill>
                    <a:effectLst/>
                    <a:uLnTx/>
                    <a:uFillTx/>
                    <a:latin typeface="+mj-lt"/>
                    <a:ea typeface="+mn-ea"/>
                    <a:cs typeface="+mn-cs"/>
                  </a:endParaRPr>
                </a:p>
              </p:txBody>
            </p:sp>
          </p:grpSp>
          <p:sp>
            <p:nvSpPr>
              <p:cNvPr id="72" name="TextBox 71"/>
              <p:cNvSpPr txBox="1"/>
              <p:nvPr/>
            </p:nvSpPr>
            <p:spPr>
              <a:xfrm>
                <a:off x="252964" y="4876684"/>
                <a:ext cx="967141" cy="390626"/>
              </a:xfrm>
              <a:prstGeom prst="rect">
                <a:avLst/>
              </a:prstGeom>
            </p:spPr>
            <p:txBody>
              <a:bodyPr vert="horz" wrap="square" lIns="91390" tIns="91390" rIns="91390" bIns="91390" rtlCol="0" anchor="t">
                <a:noAutofit/>
              </a:bodyPr>
              <a:lstStyle/>
              <a:p>
                <a:pPr marL="233205" marR="0" lvl="0" indent="-233205" algn="ctr" defTabSz="896386" rtl="0"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a:ln>
                    <a:noFill/>
                  </a:ln>
                  <a:solidFill>
                    <a:prstClr val="white"/>
                  </a:solidFill>
                  <a:effectLst/>
                  <a:uLnTx/>
                  <a:uFillTx/>
                  <a:latin typeface="+mj-lt"/>
                  <a:ea typeface="Segoe UI" panose="020B0502040204020203" pitchFamily="34" charset="0"/>
                  <a:cs typeface="Segoe UI" panose="020B0502040204020203" pitchFamily="34" charset="0"/>
                </a:endParaRPr>
              </a:p>
            </p:txBody>
          </p:sp>
        </p:grpSp>
      </p:grpSp>
      <p:grpSp>
        <p:nvGrpSpPr>
          <p:cNvPr id="6" name="Group 5"/>
          <p:cNvGrpSpPr/>
          <p:nvPr/>
        </p:nvGrpSpPr>
        <p:grpSpPr>
          <a:xfrm>
            <a:off x="10807871" y="3469143"/>
            <a:ext cx="300503" cy="1402084"/>
            <a:chOff x="10807871" y="3469143"/>
            <a:chExt cx="300503" cy="1402084"/>
          </a:xfrm>
        </p:grpSpPr>
        <p:pic>
          <p:nvPicPr>
            <p:cNvPr id="87" name="Picture 86"/>
            <p:cNvPicPr>
              <a:picLocks noChangeAspect="1"/>
            </p:cNvPicPr>
            <p:nvPr/>
          </p:nvPicPr>
          <p:blipFill>
            <a:blip r:embed="rId7">
              <a:duotone>
                <a:prstClr val="black"/>
                <a:schemeClr val="accent4">
                  <a:tint val="45000"/>
                  <a:satMod val="400000"/>
                </a:schemeClr>
              </a:duotone>
            </a:blip>
            <a:stretch>
              <a:fillRect/>
            </a:stretch>
          </p:blipFill>
          <p:spPr>
            <a:xfrm>
              <a:off x="10807871" y="3956370"/>
              <a:ext cx="300503" cy="313381"/>
            </a:xfrm>
            <a:prstGeom prst="rect">
              <a:avLst/>
            </a:prstGeom>
            <a:noFill/>
          </p:spPr>
        </p:pic>
        <p:pic>
          <p:nvPicPr>
            <p:cNvPr id="88" name="Picture 8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5400000">
              <a:off x="10774362" y="4641858"/>
              <a:ext cx="370241" cy="88497"/>
            </a:xfrm>
            <a:prstGeom prst="rect">
              <a:avLst/>
            </a:prstGeom>
          </p:spPr>
        </p:pic>
        <p:pic>
          <p:nvPicPr>
            <p:cNvPr id="89" name="Picture 8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5400000">
              <a:off x="10763788" y="3610015"/>
              <a:ext cx="370241" cy="88497"/>
            </a:xfrm>
            <a:prstGeom prst="rect">
              <a:avLst/>
            </a:prstGeom>
          </p:spPr>
        </p:pic>
      </p:grpSp>
      <p:grpSp>
        <p:nvGrpSpPr>
          <p:cNvPr id="11" name="Group 10">
            <a:extLst>
              <a:ext uri="{FF2B5EF4-FFF2-40B4-BE49-F238E27FC236}">
                <a16:creationId xmlns:a16="http://schemas.microsoft.com/office/drawing/2014/main" id="{FA3432CE-A897-4E88-B016-E07DF455BA1F}"/>
              </a:ext>
            </a:extLst>
          </p:cNvPr>
          <p:cNvGrpSpPr/>
          <p:nvPr/>
        </p:nvGrpSpPr>
        <p:grpSpPr>
          <a:xfrm>
            <a:off x="9057450" y="2336651"/>
            <a:ext cx="3174131" cy="1613622"/>
            <a:chOff x="9057450" y="2336651"/>
            <a:chExt cx="3174131" cy="1613622"/>
          </a:xfrm>
        </p:grpSpPr>
        <p:grpSp>
          <p:nvGrpSpPr>
            <p:cNvPr id="53" name="Group 52"/>
            <p:cNvGrpSpPr/>
            <p:nvPr/>
          </p:nvGrpSpPr>
          <p:grpSpPr>
            <a:xfrm>
              <a:off x="9057450" y="2373908"/>
              <a:ext cx="3174131" cy="1576365"/>
              <a:chOff x="8586944" y="2018449"/>
              <a:chExt cx="3051429" cy="1515428"/>
            </a:xfrm>
          </p:grpSpPr>
          <p:pic>
            <p:nvPicPr>
              <p:cNvPr id="55" name="Picture 5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86944" y="2507424"/>
                <a:ext cx="800493" cy="1026453"/>
              </a:xfrm>
              <a:prstGeom prst="rect">
                <a:avLst/>
              </a:prstGeom>
            </p:spPr>
          </p:pic>
          <p:sp>
            <p:nvSpPr>
              <p:cNvPr id="56" name="TextBox 55"/>
              <p:cNvSpPr txBox="1"/>
              <p:nvPr/>
            </p:nvSpPr>
            <p:spPr>
              <a:xfrm>
                <a:off x="9387436" y="2449910"/>
                <a:ext cx="2250937" cy="615017"/>
              </a:xfrm>
              <a:prstGeom prst="rect">
                <a:avLst/>
              </a:prstGeom>
              <a:noFill/>
            </p:spPr>
            <p:txBody>
              <a:bodyPr wrap="none" lIns="190234" tIns="152188" rIns="190234" bIns="152188" rtlCol="0">
                <a:spAutoFit/>
              </a:bodyPr>
              <a:lstStyle/>
              <a:p>
                <a:pPr defTabSz="951156">
                  <a:lnSpc>
                    <a:spcPct val="90000"/>
                  </a:lnSpc>
                  <a:spcAft>
                    <a:spcPts val="624"/>
                  </a:spcAft>
                  <a:defRPr/>
                </a:pPr>
                <a:r>
                  <a:rPr lang="en-US" sz="1200" kern="0" dirty="0">
                    <a:latin typeface="Segoe UI Semibold" panose="020B0702040204020203" pitchFamily="34" charset="0"/>
                    <a:cs typeface="Segoe UI Semibold" panose="020B0702040204020203" pitchFamily="34" charset="0"/>
                  </a:rPr>
                  <a:t>Container-based CI/CD with</a:t>
                </a:r>
                <a:br>
                  <a:rPr lang="en-US" sz="1200" kern="0" dirty="0">
                    <a:latin typeface="Segoe UI Semibold" panose="020B0702040204020203" pitchFamily="34" charset="0"/>
                    <a:cs typeface="Segoe UI Semibold" panose="020B0702040204020203" pitchFamily="34" charset="0"/>
                  </a:rPr>
                </a:br>
                <a:r>
                  <a:rPr lang="en-US" sz="1200" kern="0" dirty="0">
                    <a:latin typeface="Segoe UI Semibold" panose="020B0702040204020203" pitchFamily="34" charset="0"/>
                    <a:cs typeface="Segoe UI Semibold" panose="020B0702040204020203" pitchFamily="34" charset="0"/>
                  </a:rPr>
                  <a:t>Azure DevOps</a:t>
                </a:r>
              </a:p>
            </p:txBody>
          </p:sp>
          <p:cxnSp>
            <p:nvCxnSpPr>
              <p:cNvPr id="57" name="Straight Connector 56"/>
              <p:cNvCxnSpPr/>
              <p:nvPr/>
            </p:nvCxnSpPr>
            <p:spPr>
              <a:xfrm>
                <a:off x="9387437" y="2018449"/>
                <a:ext cx="0" cy="992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050" name="Picture 2" descr="See the source image">
              <a:extLst>
                <a:ext uri="{FF2B5EF4-FFF2-40B4-BE49-F238E27FC236}">
                  <a16:creationId xmlns:a16="http://schemas.microsoft.com/office/drawing/2014/main" id="{25A75902-3483-4FEF-905B-8394F976A8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03058" y="2336651"/>
              <a:ext cx="550746" cy="5507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83D07F56-C8CD-4C74-9D64-6D4F39DF8FD1}"/>
              </a:ext>
            </a:extLst>
          </p:cNvPr>
          <p:cNvGrpSpPr/>
          <p:nvPr/>
        </p:nvGrpSpPr>
        <p:grpSpPr>
          <a:xfrm>
            <a:off x="7672679" y="3118103"/>
            <a:ext cx="1357342" cy="1259363"/>
            <a:chOff x="7672679" y="3118103"/>
            <a:chExt cx="1357342" cy="1259363"/>
          </a:xfrm>
        </p:grpSpPr>
        <p:grpSp>
          <p:nvGrpSpPr>
            <p:cNvPr id="5" name="Group 4"/>
            <p:cNvGrpSpPr/>
            <p:nvPr/>
          </p:nvGrpSpPr>
          <p:grpSpPr>
            <a:xfrm>
              <a:off x="7672679" y="3344628"/>
              <a:ext cx="1357342" cy="1032838"/>
              <a:chOff x="7312452" y="2962994"/>
              <a:chExt cx="1304872" cy="992912"/>
            </a:xfrm>
          </p:grpSpPr>
          <p:pic>
            <p:nvPicPr>
              <p:cNvPr id="7" name="Picture 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312452" y="3448802"/>
                <a:ext cx="355930" cy="85076"/>
              </a:xfrm>
              <a:prstGeom prst="rect">
                <a:avLst/>
              </a:prstGeom>
            </p:spPr>
          </p:pic>
          <p:pic>
            <p:nvPicPr>
              <p:cNvPr id="8" name="Picture 7"/>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780415" y="2981217"/>
                <a:ext cx="198490" cy="215601"/>
              </a:xfrm>
              <a:prstGeom prst="rect">
                <a:avLst/>
              </a:prstGeom>
            </p:spPr>
          </p:pic>
          <p:sp>
            <p:nvSpPr>
              <p:cNvPr id="9" name="TextBox 8"/>
              <p:cNvSpPr txBox="1"/>
              <p:nvPr/>
            </p:nvSpPr>
            <p:spPr>
              <a:xfrm>
                <a:off x="7591510" y="3126811"/>
                <a:ext cx="1025814" cy="774791"/>
              </a:xfrm>
              <a:prstGeom prst="rect">
                <a:avLst/>
              </a:prstGeom>
              <a:noFill/>
            </p:spPr>
            <p:txBody>
              <a:bodyPr wrap="none" lIns="190234" tIns="152188" rIns="190234" bIns="152188" rtlCol="0">
                <a:spAutoFit/>
              </a:bodyPr>
              <a:lstStyle/>
              <a:p>
                <a:pPr defTabSz="951156">
                  <a:lnSpc>
                    <a:spcPct val="90000"/>
                  </a:lnSpc>
                  <a:spcAft>
                    <a:spcPts val="624"/>
                  </a:spcAft>
                  <a:defRPr/>
                </a:pPr>
                <a:r>
                  <a:rPr lang="en-US" sz="1200" b="1" kern="0" dirty="0">
                    <a:latin typeface="Segoe UI Semibold" panose="020B0702040204020203" pitchFamily="34" charset="0"/>
                    <a:cs typeface="Segoe UI Semibold" panose="020B0702040204020203" pitchFamily="34" charset="0"/>
                  </a:rPr>
                  <a:t>Azure</a:t>
                </a:r>
                <a:br>
                  <a:rPr lang="en-US" sz="1200" b="1" kern="0" dirty="0">
                    <a:latin typeface="Segoe UI Semibold" panose="020B0702040204020203" pitchFamily="34" charset="0"/>
                    <a:cs typeface="Segoe UI Semibold" panose="020B0702040204020203" pitchFamily="34" charset="0"/>
                  </a:rPr>
                </a:br>
                <a:r>
                  <a:rPr lang="en-US" sz="1200" b="1" kern="0" dirty="0">
                    <a:latin typeface="Segoe UI Semibold" panose="020B0702040204020203" pitchFamily="34" charset="0"/>
                    <a:cs typeface="Segoe UI Semibold" panose="020B0702040204020203" pitchFamily="34" charset="0"/>
                  </a:rPr>
                  <a:t>Container</a:t>
                </a:r>
                <a:br>
                  <a:rPr lang="en-US" sz="1200" b="1" kern="0" dirty="0">
                    <a:latin typeface="Segoe UI Semibold" panose="020B0702040204020203" pitchFamily="34" charset="0"/>
                    <a:cs typeface="Segoe UI Semibold" panose="020B0702040204020203" pitchFamily="34" charset="0"/>
                  </a:rPr>
                </a:br>
                <a:r>
                  <a:rPr lang="en-US" sz="1200" b="1" kern="0" dirty="0">
                    <a:latin typeface="Segoe UI Semibold" panose="020B0702040204020203" pitchFamily="34" charset="0"/>
                    <a:cs typeface="Segoe UI Semibold" panose="020B0702040204020203" pitchFamily="34" charset="0"/>
                  </a:rPr>
                  <a:t>Registry</a:t>
                </a:r>
              </a:p>
            </p:txBody>
          </p:sp>
          <p:cxnSp>
            <p:nvCxnSpPr>
              <p:cNvPr id="10" name="Straight Connector 9"/>
              <p:cNvCxnSpPr/>
              <p:nvPr/>
            </p:nvCxnSpPr>
            <p:spPr>
              <a:xfrm>
                <a:off x="7656608" y="2962994"/>
                <a:ext cx="0" cy="992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052" name="Picture 4" descr="See the source image">
              <a:extLst>
                <a:ext uri="{FF2B5EF4-FFF2-40B4-BE49-F238E27FC236}">
                  <a16:creationId xmlns:a16="http://schemas.microsoft.com/office/drawing/2014/main" id="{E1EFB02F-BB2D-4695-8A69-A076DF4F33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8652" y="3118103"/>
              <a:ext cx="666421" cy="499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C37BF54C-2313-4912-904B-EB4144C3706A}"/>
              </a:ext>
            </a:extLst>
          </p:cNvPr>
          <p:cNvGrpSpPr/>
          <p:nvPr/>
        </p:nvGrpSpPr>
        <p:grpSpPr>
          <a:xfrm>
            <a:off x="4798725" y="4826090"/>
            <a:ext cx="2582217" cy="1069009"/>
            <a:chOff x="4798725" y="4826090"/>
            <a:chExt cx="2582217" cy="1069009"/>
          </a:xfrm>
        </p:grpSpPr>
        <p:grpSp>
          <p:nvGrpSpPr>
            <p:cNvPr id="47" name="Group 46"/>
            <p:cNvGrpSpPr/>
            <p:nvPr/>
          </p:nvGrpSpPr>
          <p:grpSpPr>
            <a:xfrm rot="5400000">
              <a:off x="5646653" y="3978162"/>
              <a:ext cx="886362" cy="2582217"/>
              <a:chOff x="7284859" y="2264788"/>
              <a:chExt cx="852100" cy="2453105"/>
            </a:xfrm>
          </p:grpSpPr>
          <p:pic>
            <p:nvPicPr>
              <p:cNvPr id="49" name="Picture 4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10800000">
                <a:off x="7284859" y="3448801"/>
                <a:ext cx="355930" cy="85076"/>
              </a:xfrm>
              <a:prstGeom prst="rect">
                <a:avLst/>
              </a:prstGeom>
            </p:spPr>
          </p:pic>
          <p:sp>
            <p:nvSpPr>
              <p:cNvPr id="50" name="TextBox 49"/>
              <p:cNvSpPr txBox="1"/>
              <p:nvPr/>
            </p:nvSpPr>
            <p:spPr>
              <a:xfrm rot="16200000">
                <a:off x="6682785" y="3263719"/>
                <a:ext cx="2453105" cy="455243"/>
              </a:xfrm>
              <a:prstGeom prst="rect">
                <a:avLst/>
              </a:prstGeom>
              <a:noFill/>
            </p:spPr>
            <p:txBody>
              <a:bodyPr wrap="square" lIns="190234" tIns="152188" rIns="190234" bIns="152188" rtlCol="0">
                <a:spAutoFit/>
              </a:bodyPr>
              <a:lstStyle/>
              <a:p>
                <a:pPr algn="ctr" defTabSz="951156">
                  <a:lnSpc>
                    <a:spcPct val="90000"/>
                  </a:lnSpc>
                  <a:spcAft>
                    <a:spcPts val="624"/>
                  </a:spcAft>
                  <a:defRPr/>
                </a:pPr>
                <a:r>
                  <a:rPr lang="en-US" sz="1200" kern="0" dirty="0">
                    <a:latin typeface="Segoe UI Semibold" panose="020B0702040204020203" pitchFamily="34" charset="0"/>
                    <a:cs typeface="Segoe UI Semibold" panose="020B0702040204020203" pitchFamily="34" charset="0"/>
                  </a:rPr>
                  <a:t>Azure Monitor for Containers</a:t>
                </a:r>
              </a:p>
            </p:txBody>
          </p:sp>
          <p:cxnSp>
            <p:nvCxnSpPr>
              <p:cNvPr id="51" name="Straight Connector 50"/>
              <p:cNvCxnSpPr>
                <a:cxnSpLocks/>
              </p:cNvCxnSpPr>
              <p:nvPr/>
            </p:nvCxnSpPr>
            <p:spPr>
              <a:xfrm>
                <a:off x="7682120" y="3020672"/>
                <a:ext cx="0" cy="9929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054" name="Picture 6" descr="See the source image">
              <a:extLst>
                <a:ext uri="{FF2B5EF4-FFF2-40B4-BE49-F238E27FC236}">
                  <a16:creationId xmlns:a16="http://schemas.microsoft.com/office/drawing/2014/main" id="{5198B98C-C9BF-4E6B-A634-2F9DDAA3C1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3333" y="5617047"/>
              <a:ext cx="653000" cy="278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D57286BB-C000-44EF-B3AA-C4F52C82136E}"/>
              </a:ext>
            </a:extLst>
          </p:cNvPr>
          <p:cNvGrpSpPr/>
          <p:nvPr/>
        </p:nvGrpSpPr>
        <p:grpSpPr>
          <a:xfrm>
            <a:off x="4458887" y="3017061"/>
            <a:ext cx="3271956" cy="1685848"/>
            <a:chOff x="4458887" y="3017061"/>
            <a:chExt cx="3271956" cy="1685848"/>
          </a:xfrm>
        </p:grpSpPr>
        <p:grpSp>
          <p:nvGrpSpPr>
            <p:cNvPr id="2" name="Group 1">
              <a:extLst>
                <a:ext uri="{FF2B5EF4-FFF2-40B4-BE49-F238E27FC236}">
                  <a16:creationId xmlns:a16="http://schemas.microsoft.com/office/drawing/2014/main" id="{0C939FE3-4AC0-4B20-8378-85E32F536528}"/>
                </a:ext>
              </a:extLst>
            </p:cNvPr>
            <p:cNvGrpSpPr/>
            <p:nvPr/>
          </p:nvGrpSpPr>
          <p:grpSpPr>
            <a:xfrm>
              <a:off x="4458887" y="3017061"/>
              <a:ext cx="3271956" cy="1685848"/>
              <a:chOff x="4458887" y="3017061"/>
              <a:chExt cx="3271956" cy="1685848"/>
            </a:xfrm>
          </p:grpSpPr>
          <p:grpSp>
            <p:nvGrpSpPr>
              <p:cNvPr id="17" name="Group 16"/>
              <p:cNvGrpSpPr/>
              <p:nvPr/>
            </p:nvGrpSpPr>
            <p:grpSpPr>
              <a:xfrm>
                <a:off x="4458887" y="3017061"/>
                <a:ext cx="3271956" cy="1685848"/>
                <a:chOff x="6384817" y="2640363"/>
                <a:chExt cx="3162057" cy="2316029"/>
              </a:xfrm>
            </p:grpSpPr>
            <p:sp>
              <p:nvSpPr>
                <p:cNvPr id="35" name="Rectangle 34"/>
                <p:cNvSpPr/>
                <p:nvPr/>
              </p:nvSpPr>
              <p:spPr bwMode="auto">
                <a:xfrm>
                  <a:off x="6410508" y="2640363"/>
                  <a:ext cx="3005171" cy="2316029"/>
                </a:xfrm>
                <a:prstGeom prst="rect">
                  <a:avLst/>
                </a:prstGeom>
                <a:solidFill>
                  <a:srgbClr val="0063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856" b="1" kern="0" err="1">
                    <a:solidFill>
                      <a:schemeClr val="tx1"/>
                    </a:solidFill>
                    <a:latin typeface="+mj-lt"/>
                    <a:ea typeface="Segoe UI" pitchFamily="34" charset="0"/>
                    <a:cs typeface="Segoe UI" pitchFamily="34" charset="0"/>
                  </a:endParaRPr>
                </a:p>
              </p:txBody>
            </p:sp>
            <p:sp>
              <p:nvSpPr>
                <p:cNvPr id="36" name="TextBox 35"/>
                <p:cNvSpPr txBox="1"/>
                <p:nvPr/>
              </p:nvSpPr>
              <p:spPr>
                <a:xfrm>
                  <a:off x="6384817" y="4278202"/>
                  <a:ext cx="3162057" cy="655108"/>
                </a:xfrm>
                <a:prstGeom prst="rect">
                  <a:avLst/>
                </a:prstGeom>
                <a:solidFill>
                  <a:schemeClr val="bg1"/>
                </a:solidFill>
              </p:spPr>
              <p:txBody>
                <a:bodyPr wrap="square" lIns="190234" tIns="152188" rIns="190234" bIns="152188" rtlCol="0">
                  <a:spAutoFit/>
                </a:bodyPr>
                <a:lstStyle/>
                <a:p>
                  <a:pPr algn="ctr" defTabSz="951156">
                    <a:lnSpc>
                      <a:spcPct val="90000"/>
                    </a:lnSpc>
                    <a:spcAft>
                      <a:spcPts val="624"/>
                    </a:spcAft>
                    <a:defRPr/>
                  </a:pPr>
                  <a:r>
                    <a:rPr lang="en-US" sz="1200" b="1" kern="0" dirty="0">
                      <a:latin typeface="Segoe UI Semibold" panose="020B0702040204020203" pitchFamily="34" charset="0"/>
                      <a:cs typeface="Segoe UI Semibold" panose="020B0702040204020203" pitchFamily="34" charset="0"/>
                    </a:rPr>
                    <a:t>AKS </a:t>
                  </a:r>
                  <a:r>
                    <a:rPr lang="mr-IN" sz="1200" b="1" kern="0" dirty="0">
                      <a:latin typeface="Segoe UI Semibold" panose="020B0702040204020203" pitchFamily="34" charset="0"/>
                      <a:cs typeface="Segoe UI Semibold" panose="020B0702040204020203" pitchFamily="34" charset="0"/>
                    </a:rPr>
                    <a:t>–</a:t>
                  </a:r>
                  <a:r>
                    <a:rPr lang="en-US" sz="1200" b="1" kern="0" dirty="0">
                      <a:latin typeface="Segoe UI Semibold" panose="020B0702040204020203" pitchFamily="34" charset="0"/>
                      <a:cs typeface="Segoe UI Semibold" panose="020B0702040204020203" pitchFamily="34" charset="0"/>
                    </a:rPr>
                    <a:t> Azure Kubernetes Service</a:t>
                  </a:r>
                </a:p>
              </p:txBody>
            </p:sp>
          </p:grpSp>
          <p:grpSp>
            <p:nvGrpSpPr>
              <p:cNvPr id="18" name="Group 17"/>
              <p:cNvGrpSpPr/>
              <p:nvPr/>
            </p:nvGrpSpPr>
            <p:grpSpPr>
              <a:xfrm>
                <a:off x="4888771" y="3332934"/>
                <a:ext cx="2320126" cy="308800"/>
                <a:chOff x="3749675" y="2147445"/>
                <a:chExt cx="2230438" cy="296863"/>
              </a:xfrm>
            </p:grpSpPr>
            <p:grpSp>
              <p:nvGrpSpPr>
                <p:cNvPr id="29" name="Group 19"/>
                <p:cNvGrpSpPr>
                  <a:grpSpLocks noChangeAspect="1"/>
                </p:cNvGrpSpPr>
                <p:nvPr/>
              </p:nvGrpSpPr>
              <p:grpSpPr bwMode="auto">
                <a:xfrm>
                  <a:off x="3749675" y="2147445"/>
                  <a:ext cx="2230438" cy="296863"/>
                  <a:chOff x="2362" y="1778"/>
                  <a:chExt cx="1405" cy="187"/>
                </a:xfrm>
              </p:grpSpPr>
              <p:sp>
                <p:nvSpPr>
                  <p:cNvPr id="32"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sp>
                <p:nvSpPr>
                  <p:cNvPr id="33"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dirty="0">
                      <a:latin typeface="+mj-lt"/>
                    </a:endParaRPr>
                  </a:p>
                </p:txBody>
              </p:sp>
              <p:sp>
                <p:nvSpPr>
                  <p:cNvPr id="34"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grpSp>
            <p:sp>
              <p:nvSpPr>
                <p:cNvPr id="30" name="TextBox 29"/>
                <p:cNvSpPr txBox="1"/>
                <p:nvPr/>
              </p:nvSpPr>
              <p:spPr>
                <a:xfrm>
                  <a:off x="4158924" y="2239769"/>
                  <a:ext cx="947738" cy="106517"/>
                </a:xfrm>
                <a:prstGeom prst="rect">
                  <a:avLst/>
                </a:prstGeom>
                <a:noFill/>
              </p:spPr>
              <p:txBody>
                <a:bodyPr wrap="none" lIns="0" tIns="0" rIns="0" bIns="0" rtlCol="0">
                  <a:spAutoFit/>
                </a:bodyPr>
                <a:lstStyle/>
                <a:p>
                  <a:pPr defTabSz="951156">
                    <a:lnSpc>
                      <a:spcPct val="90000"/>
                    </a:lnSpc>
                    <a:spcAft>
                      <a:spcPts val="624"/>
                    </a:spcAft>
                    <a:defRPr/>
                  </a:pPr>
                  <a:r>
                    <a:rPr lang="en-US" sz="800" b="1" kern="0" dirty="0">
                      <a:latin typeface="Segoe UI Semibold" panose="020B0702040204020203" pitchFamily="34" charset="0"/>
                      <a:cs typeface="Segoe UI Semibold" panose="020B0702040204020203" pitchFamily="34" charset="0"/>
                    </a:rPr>
                    <a:t>Web App (Front End)</a:t>
                  </a:r>
                </a:p>
              </p:txBody>
            </p:sp>
            <p:sp>
              <p:nvSpPr>
                <p:cNvPr id="31" name="TextBox 30"/>
                <p:cNvSpPr txBox="1"/>
                <p:nvPr/>
              </p:nvSpPr>
              <p:spPr>
                <a:xfrm>
                  <a:off x="5243184" y="2239769"/>
                  <a:ext cx="633367" cy="108613"/>
                </a:xfrm>
                <a:prstGeom prst="rect">
                  <a:avLst/>
                </a:prstGeom>
                <a:noFill/>
              </p:spPr>
              <p:txBody>
                <a:bodyPr wrap="none" lIns="0" tIns="0" rIns="0" bIns="0" rtlCol="0">
                  <a:spAutoFit/>
                </a:bodyPr>
                <a:lstStyle/>
                <a:p>
                  <a:pPr algn="r" defTabSz="951156">
                    <a:lnSpc>
                      <a:spcPct val="90000"/>
                    </a:lnSpc>
                    <a:spcAft>
                      <a:spcPts val="624"/>
                    </a:spcAft>
                    <a:defRPr/>
                  </a:pPr>
                  <a:r>
                    <a:rPr lang="en-US" sz="800" b="1" kern="0">
                      <a:latin typeface="Segoe UI Semibold" panose="020B0702040204020203" pitchFamily="34" charset="0"/>
                      <a:cs typeface="Segoe UI Semibold" panose="020B0702040204020203" pitchFamily="34" charset="0"/>
                    </a:rPr>
                    <a:t>ASP.NET Core</a:t>
                  </a:r>
                </a:p>
              </p:txBody>
            </p:sp>
          </p:grpSp>
          <p:grpSp>
            <p:nvGrpSpPr>
              <p:cNvPr id="19" name="Group 18"/>
              <p:cNvGrpSpPr/>
              <p:nvPr/>
            </p:nvGrpSpPr>
            <p:grpSpPr>
              <a:xfrm>
                <a:off x="4888771" y="3683478"/>
                <a:ext cx="2320126" cy="308800"/>
                <a:chOff x="4304311" y="3314648"/>
                <a:chExt cx="2230438" cy="296863"/>
              </a:xfrm>
            </p:grpSpPr>
            <p:grpSp>
              <p:nvGrpSpPr>
                <p:cNvPr id="21" name="Group 20"/>
                <p:cNvGrpSpPr/>
                <p:nvPr/>
              </p:nvGrpSpPr>
              <p:grpSpPr>
                <a:xfrm>
                  <a:off x="4304311" y="3314648"/>
                  <a:ext cx="2230438" cy="296863"/>
                  <a:chOff x="3749675" y="2147445"/>
                  <a:chExt cx="2230438" cy="296863"/>
                </a:xfrm>
              </p:grpSpPr>
              <p:grpSp>
                <p:nvGrpSpPr>
                  <p:cNvPr id="23" name="Group 19"/>
                  <p:cNvGrpSpPr>
                    <a:grpSpLocks noChangeAspect="1"/>
                  </p:cNvGrpSpPr>
                  <p:nvPr/>
                </p:nvGrpSpPr>
                <p:grpSpPr bwMode="auto">
                  <a:xfrm>
                    <a:off x="3749675" y="2147445"/>
                    <a:ext cx="2230438" cy="296863"/>
                    <a:chOff x="2362" y="1778"/>
                    <a:chExt cx="1405" cy="187"/>
                  </a:xfrm>
                </p:grpSpPr>
                <p:sp>
                  <p:nvSpPr>
                    <p:cNvPr id="26"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sp>
                  <p:nvSpPr>
                    <p:cNvPr id="27"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dirty="0">
                        <a:latin typeface="+mj-lt"/>
                      </a:endParaRPr>
                    </a:p>
                  </p:txBody>
                </p:sp>
                <p:sp>
                  <p:nvSpPr>
                    <p:cNvPr id="28"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grpSp>
              <p:sp>
                <p:nvSpPr>
                  <p:cNvPr id="24" name="TextBox 23"/>
                  <p:cNvSpPr txBox="1"/>
                  <p:nvPr/>
                </p:nvSpPr>
                <p:spPr>
                  <a:xfrm>
                    <a:off x="4158924" y="2239769"/>
                    <a:ext cx="998592" cy="106517"/>
                  </a:xfrm>
                  <a:prstGeom prst="rect">
                    <a:avLst/>
                  </a:prstGeom>
                  <a:noFill/>
                </p:spPr>
                <p:txBody>
                  <a:bodyPr wrap="none" lIns="0" tIns="0" rIns="0" bIns="0" rtlCol="0">
                    <a:spAutoFit/>
                  </a:bodyPr>
                  <a:lstStyle/>
                  <a:p>
                    <a:pPr defTabSz="951156">
                      <a:lnSpc>
                        <a:spcPct val="90000"/>
                      </a:lnSpc>
                      <a:spcAft>
                        <a:spcPts val="624"/>
                      </a:spcAft>
                      <a:defRPr/>
                    </a:pPr>
                    <a:r>
                      <a:rPr lang="en-US" sz="800" b="1" kern="0" dirty="0">
                        <a:latin typeface="Segoe UI Semibold" panose="020B0702040204020203" pitchFamily="34" charset="0"/>
                        <a:cs typeface="Segoe UI Semibold" panose="020B0702040204020203" pitchFamily="34" charset="0"/>
                      </a:rPr>
                      <a:t>Web API  (Restful </a:t>
                    </a:r>
                    <a:r>
                      <a:rPr lang="en-US" sz="800" b="1" kern="0" dirty="0" err="1">
                        <a:latin typeface="Segoe UI Semibold" panose="020B0702040204020203" pitchFamily="34" charset="0"/>
                        <a:cs typeface="Segoe UI Semibold" panose="020B0702040204020203" pitchFamily="34" charset="0"/>
                      </a:rPr>
                      <a:t>Api</a:t>
                    </a:r>
                    <a:r>
                      <a:rPr lang="en-US" sz="800" b="1" kern="0" dirty="0">
                        <a:latin typeface="Segoe UI Semibold" panose="020B0702040204020203" pitchFamily="34" charset="0"/>
                        <a:cs typeface="Segoe UI Semibold" panose="020B0702040204020203" pitchFamily="34" charset="0"/>
                      </a:rPr>
                      <a:t>)</a:t>
                    </a:r>
                  </a:p>
                </p:txBody>
              </p:sp>
              <p:sp>
                <p:nvSpPr>
                  <p:cNvPr id="25" name="TextBox 24"/>
                  <p:cNvSpPr txBox="1"/>
                  <p:nvPr/>
                </p:nvSpPr>
                <p:spPr>
                  <a:xfrm>
                    <a:off x="5243183" y="2239769"/>
                    <a:ext cx="633367" cy="108613"/>
                  </a:xfrm>
                  <a:prstGeom prst="rect">
                    <a:avLst/>
                  </a:prstGeom>
                  <a:noFill/>
                </p:spPr>
                <p:txBody>
                  <a:bodyPr wrap="none" lIns="0" tIns="0" rIns="0" bIns="0" rtlCol="0">
                    <a:spAutoFit/>
                  </a:bodyPr>
                  <a:lstStyle/>
                  <a:p>
                    <a:pPr algn="r" defTabSz="951156">
                      <a:lnSpc>
                        <a:spcPct val="90000"/>
                      </a:lnSpc>
                      <a:spcAft>
                        <a:spcPts val="624"/>
                      </a:spcAft>
                      <a:defRPr/>
                    </a:pPr>
                    <a:r>
                      <a:rPr lang="en-US" sz="800" b="1" kern="0">
                        <a:latin typeface="Segoe UI Semibold" panose="020B0702040204020203" pitchFamily="34" charset="0"/>
                        <a:cs typeface="Segoe UI Semibold" panose="020B0702040204020203" pitchFamily="34" charset="0"/>
                      </a:rPr>
                      <a:t>ASP.NET Core</a:t>
                    </a:r>
                  </a:p>
                </p:txBody>
              </p:sp>
            </p:grpSp>
            <p:sp>
              <p:nvSpPr>
                <p:cNvPr id="22" name="Freeform 14"/>
                <p:cNvSpPr>
                  <a:spLocks noEditPoints="1"/>
                </p:cNvSpPr>
                <p:nvPr/>
              </p:nvSpPr>
              <p:spPr bwMode="auto">
                <a:xfrm>
                  <a:off x="4406833" y="3371801"/>
                  <a:ext cx="135446" cy="170321"/>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grpSp>
          <p:sp>
            <p:nvSpPr>
              <p:cNvPr id="93" name="Freeform 14">
                <a:extLst>
                  <a:ext uri="{FF2B5EF4-FFF2-40B4-BE49-F238E27FC236}">
                    <a16:creationId xmlns:a16="http://schemas.microsoft.com/office/drawing/2014/main" id="{98966196-6CDE-4C0B-8604-A9B9F5217C75}"/>
                  </a:ext>
                </a:extLst>
              </p:cNvPr>
              <p:cNvSpPr>
                <a:spLocks noEditPoints="1"/>
              </p:cNvSpPr>
              <p:nvPr/>
            </p:nvSpPr>
            <p:spPr bwMode="auto">
              <a:xfrm>
                <a:off x="4986034" y="3409991"/>
                <a:ext cx="140892" cy="177170"/>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2040" b="1" kern="0">
                  <a:latin typeface="+mj-lt"/>
                </a:endParaRPr>
              </a:p>
            </p:txBody>
          </p:sp>
        </p:grpSp>
        <p:pic>
          <p:nvPicPr>
            <p:cNvPr id="2056" name="Picture 8" descr="https://www.rishabhsoft.com/wp-content/uploads/2016/02/Azure-Container-Service.png">
              <a:extLst>
                <a:ext uri="{FF2B5EF4-FFF2-40B4-BE49-F238E27FC236}">
                  <a16:creationId xmlns:a16="http://schemas.microsoft.com/office/drawing/2014/main" id="{CFD93B39-7D8A-48B6-9E7E-7875023030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58002" y="4272415"/>
              <a:ext cx="514678" cy="2801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8229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1514261"/>
          </a:xfrm>
        </p:spPr>
        <p:txBody>
          <a:bodyPr/>
          <a:lstStyle/>
          <a:p>
            <a:r>
              <a:rPr lang="en-US" sz="4800" dirty="0"/>
              <a:t>Demonstration: </a:t>
            </a:r>
            <a:r>
              <a:rPr lang="en-US" sz="4800" i="1" dirty="0"/>
              <a:t>Azure Container Registry </a:t>
            </a:r>
            <a:endParaRPr lang="en-US" sz="4800" i="1" dirty="0">
              <a:solidFill>
                <a:schemeClr val="accent3"/>
              </a:solidFill>
            </a:endParaRPr>
          </a:p>
        </p:txBody>
      </p:sp>
      <p:sp>
        <p:nvSpPr>
          <p:cNvPr id="7" name="Title 1"/>
          <p:cNvSpPr txBox="1">
            <a:spLocks/>
          </p:cNvSpPr>
          <p:nvPr/>
        </p:nvSpPr>
        <p:spPr>
          <a:xfrm>
            <a:off x="228145" y="4064000"/>
            <a:ext cx="5237936" cy="4395049"/>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400" dirty="0">
              <a:solidFill>
                <a:schemeClr val="tx1"/>
              </a:solidFill>
            </a:endParaRPr>
          </a:p>
          <a:p>
            <a:endParaRPr lang="en-US" sz="4400" dirty="0">
              <a:solidFill>
                <a:schemeClr val="tx1"/>
              </a:solidFill>
            </a:endParaRPr>
          </a:p>
          <a:p>
            <a:r>
              <a:rPr lang="en-US" sz="3600" dirty="0">
                <a:solidFill>
                  <a:schemeClr val="tx1"/>
                </a:solidFill>
              </a:rPr>
              <a:t>Azure Container Registry Walkthrough</a:t>
            </a:r>
          </a:p>
          <a:p>
            <a:endParaRPr lang="en-US" sz="36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1"/>
              </a:solidFill>
            </a:endParaRPr>
          </a:p>
        </p:txBody>
      </p:sp>
    </p:spTree>
    <p:extLst>
      <p:ext uri="{BB962C8B-B14F-4D97-AF65-F5344CB8AC3E}">
        <p14:creationId xmlns:p14="http://schemas.microsoft.com/office/powerpoint/2010/main" val="1730755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Azure DevOps Agents </a:t>
            </a:r>
            <a:endParaRPr lang="en-US" dirty="0"/>
          </a:p>
        </p:txBody>
      </p:sp>
      <p:sp>
        <p:nvSpPr>
          <p:cNvPr id="3" name="Content Placeholder 2"/>
          <p:cNvSpPr>
            <a:spLocks noGrp="1"/>
          </p:cNvSpPr>
          <p:nvPr>
            <p:ph idx="4294967295"/>
          </p:nvPr>
        </p:nvSpPr>
        <p:spPr>
          <a:xfrm>
            <a:off x="345111" y="1410072"/>
            <a:ext cx="11084890" cy="3877985"/>
          </a:xfrm>
          <a:prstGeom prst="rect">
            <a:avLst/>
          </a:prstGeom>
        </p:spPr>
        <p:txBody>
          <a:bodyPr/>
          <a:lstStyle/>
          <a:p>
            <a:pPr>
              <a:buFont typeface="Arial" charset="0"/>
              <a:buChar char="•"/>
            </a:pPr>
            <a:r>
              <a:rPr lang="en-US" sz="2400" b="1" dirty="0"/>
              <a:t>Agents</a:t>
            </a:r>
            <a:r>
              <a:rPr lang="en-US" sz="2400" dirty="0"/>
              <a:t>: To build your code or deploy your software you need at least one agent.  </a:t>
            </a:r>
          </a:p>
          <a:p>
            <a:pPr lvl="1"/>
            <a:r>
              <a:rPr lang="en-US" dirty="0">
                <a:latin typeface="+mj-lt"/>
              </a:rPr>
              <a:t>Private Agents :  More control to install dependent software needed for builds and deployments</a:t>
            </a:r>
          </a:p>
          <a:p>
            <a:pPr lvl="1"/>
            <a:r>
              <a:rPr lang="en-US" dirty="0">
                <a:latin typeface="+mj-lt"/>
              </a:rPr>
              <a:t>Hosted Agents:  Microsoft provides the agent and takes care of the maintenance and upgrades</a:t>
            </a:r>
          </a:p>
          <a:p>
            <a:endParaRPr lang="en-US" sz="2400" dirty="0"/>
          </a:p>
          <a:p>
            <a:pPr>
              <a:buFont typeface="Arial" charset="0"/>
              <a:buChar char="•"/>
            </a:pPr>
            <a:r>
              <a:rPr lang="en-US" sz="2400" dirty="0"/>
              <a:t>Linux Agents (Azure Pipeline / TFS 2017): https://docs.microsoft.com/en-us/azure/devops/pipelines/agents/v2-linux?view=vsts</a:t>
            </a:r>
          </a:p>
          <a:p>
            <a:pPr>
              <a:buFont typeface="Arial" charset="0"/>
              <a:buChar char="•"/>
            </a:pPr>
            <a:r>
              <a:rPr lang="en-US" sz="2400" dirty="0"/>
              <a:t>Windows Agents (Azure Pipeline / TFS 2017): https://docs.microsoft.com/en-us/azure/devops/pipelines/agents/v2-windows</a:t>
            </a:r>
            <a:endParaRPr lang="en-US" sz="3264" dirty="0"/>
          </a:p>
        </p:txBody>
      </p:sp>
      <p:pic>
        <p:nvPicPr>
          <p:cNvPr id="5" name="Picture 4">
            <a:extLst>
              <a:ext uri="{FF2B5EF4-FFF2-40B4-BE49-F238E27FC236}">
                <a16:creationId xmlns:a16="http://schemas.microsoft.com/office/drawing/2014/main" id="{E1857DC8-C926-4232-977C-9093F04122C8}"/>
              </a:ext>
            </a:extLst>
          </p:cNvPr>
          <p:cNvPicPr>
            <a:picLocks noChangeAspect="1"/>
          </p:cNvPicPr>
          <p:nvPr/>
        </p:nvPicPr>
        <p:blipFill>
          <a:blip r:embed="rId3"/>
          <a:stretch>
            <a:fillRect/>
          </a:stretch>
        </p:blipFill>
        <p:spPr>
          <a:xfrm>
            <a:off x="2680855" y="5762466"/>
            <a:ext cx="2976648" cy="936785"/>
          </a:xfrm>
          <a:prstGeom prst="rect">
            <a:avLst/>
          </a:prstGeom>
        </p:spPr>
      </p:pic>
      <p:pic>
        <p:nvPicPr>
          <p:cNvPr id="7" name="Picture 6">
            <a:extLst>
              <a:ext uri="{FF2B5EF4-FFF2-40B4-BE49-F238E27FC236}">
                <a16:creationId xmlns:a16="http://schemas.microsoft.com/office/drawing/2014/main" id="{6EA8062D-5318-4950-8689-3C0C25BF9A4C}"/>
              </a:ext>
            </a:extLst>
          </p:cNvPr>
          <p:cNvPicPr>
            <a:picLocks noChangeAspect="1"/>
          </p:cNvPicPr>
          <p:nvPr/>
        </p:nvPicPr>
        <p:blipFill>
          <a:blip r:embed="rId4"/>
          <a:stretch>
            <a:fillRect/>
          </a:stretch>
        </p:blipFill>
        <p:spPr>
          <a:xfrm>
            <a:off x="6218237" y="5753286"/>
            <a:ext cx="3233418" cy="936785"/>
          </a:xfrm>
          <a:prstGeom prst="rect">
            <a:avLst/>
          </a:prstGeom>
        </p:spPr>
      </p:pic>
    </p:spTree>
    <p:extLst>
      <p:ext uri="{BB962C8B-B14F-4D97-AF65-F5344CB8AC3E}">
        <p14:creationId xmlns:p14="http://schemas.microsoft.com/office/powerpoint/2010/main" val="3913402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Build Pipeline </a:t>
            </a:r>
            <a:endParaRPr lang="en-US" dirty="0"/>
          </a:p>
        </p:txBody>
      </p:sp>
      <p:sp>
        <p:nvSpPr>
          <p:cNvPr id="15" name="Content Placeholder 2"/>
          <p:cNvSpPr txBox="1">
            <a:spLocks/>
          </p:cNvSpPr>
          <p:nvPr/>
        </p:nvSpPr>
        <p:spPr>
          <a:xfrm>
            <a:off x="6492769" y="1693382"/>
            <a:ext cx="4556871"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b="1" dirty="0"/>
              <a:t>  Build for Multi-Container ASP.NET Core Application using Windows Containers </a:t>
            </a:r>
            <a:endParaRPr lang="en-US" sz="1600" dirty="0"/>
          </a:p>
        </p:txBody>
      </p:sp>
      <p:pic>
        <p:nvPicPr>
          <p:cNvPr id="4" name="Picture 3">
            <a:extLst>
              <a:ext uri="{FF2B5EF4-FFF2-40B4-BE49-F238E27FC236}">
                <a16:creationId xmlns:a16="http://schemas.microsoft.com/office/drawing/2014/main" id="{DEAC0252-7556-492D-AFCB-D126390AB463}"/>
              </a:ext>
            </a:extLst>
          </p:cNvPr>
          <p:cNvPicPr>
            <a:picLocks noChangeAspect="1"/>
          </p:cNvPicPr>
          <p:nvPr/>
        </p:nvPicPr>
        <p:blipFill rotWithShape="1">
          <a:blip r:embed="rId3"/>
          <a:srcRect b="2340"/>
          <a:stretch/>
        </p:blipFill>
        <p:spPr>
          <a:xfrm>
            <a:off x="1229206" y="2704780"/>
            <a:ext cx="4356846" cy="3204242"/>
          </a:xfrm>
          <a:prstGeom prst="rect">
            <a:avLst/>
          </a:prstGeom>
          <a:ln>
            <a:noFill/>
          </a:ln>
          <a:effectLst>
            <a:outerShdw blurRad="292100" dist="139700" dir="2700000" algn="tl" rotWithShape="0">
              <a:srgbClr val="333333">
                <a:alpha val="65000"/>
              </a:srgbClr>
            </a:outerShdw>
          </a:effectLst>
        </p:spPr>
      </p:pic>
      <p:sp>
        <p:nvSpPr>
          <p:cNvPr id="5" name="Content Placeholder 2">
            <a:extLst>
              <a:ext uri="{FF2B5EF4-FFF2-40B4-BE49-F238E27FC236}">
                <a16:creationId xmlns:a16="http://schemas.microsoft.com/office/drawing/2014/main" id="{CB75AC1F-22B2-4999-B176-900A14357A08}"/>
              </a:ext>
            </a:extLst>
          </p:cNvPr>
          <p:cNvSpPr txBox="1">
            <a:spLocks/>
          </p:cNvSpPr>
          <p:nvPr/>
        </p:nvSpPr>
        <p:spPr>
          <a:xfrm>
            <a:off x="1135717" y="1621351"/>
            <a:ext cx="4556871"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b="1" dirty="0"/>
              <a:t>  Build for Multi-Container ASP.NET Core Application using Linux Containers </a:t>
            </a:r>
            <a:endParaRPr lang="en-US" sz="1600" dirty="0"/>
          </a:p>
        </p:txBody>
      </p:sp>
      <p:pic>
        <p:nvPicPr>
          <p:cNvPr id="3" name="Picture 2">
            <a:extLst>
              <a:ext uri="{FF2B5EF4-FFF2-40B4-BE49-F238E27FC236}">
                <a16:creationId xmlns:a16="http://schemas.microsoft.com/office/drawing/2014/main" id="{CE5D1752-2E43-4F04-B6A8-F335D99185DE}"/>
              </a:ext>
            </a:extLst>
          </p:cNvPr>
          <p:cNvPicPr>
            <a:picLocks noChangeAspect="1"/>
          </p:cNvPicPr>
          <p:nvPr/>
        </p:nvPicPr>
        <p:blipFill>
          <a:blip r:embed="rId4"/>
          <a:stretch>
            <a:fillRect/>
          </a:stretch>
        </p:blipFill>
        <p:spPr>
          <a:xfrm>
            <a:off x="6850423" y="2704781"/>
            <a:ext cx="4356846" cy="3281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79899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Continuous Integration Setting </a:t>
            </a:r>
            <a:endParaRPr lang="en-US" dirty="0"/>
          </a:p>
        </p:txBody>
      </p:sp>
      <p:sp>
        <p:nvSpPr>
          <p:cNvPr id="7" name="Content Placeholder 2"/>
          <p:cNvSpPr txBox="1">
            <a:spLocks/>
          </p:cNvSpPr>
          <p:nvPr/>
        </p:nvSpPr>
        <p:spPr>
          <a:xfrm>
            <a:off x="68051" y="5549472"/>
            <a:ext cx="3880801"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t>Changes to a branch can trigger the build automatically </a:t>
            </a:r>
            <a:endParaRPr lang="en-US" sz="1800" dirty="0"/>
          </a:p>
        </p:txBody>
      </p:sp>
      <p:sp>
        <p:nvSpPr>
          <p:cNvPr id="8" name="Rectangle 7"/>
          <p:cNvSpPr/>
          <p:nvPr/>
        </p:nvSpPr>
        <p:spPr>
          <a:xfrm>
            <a:off x="8575040" y="4446952"/>
            <a:ext cx="2953173" cy="923330"/>
          </a:xfrm>
          <a:prstGeom prst="rect">
            <a:avLst/>
          </a:prstGeom>
        </p:spPr>
        <p:txBody>
          <a:bodyPr wrap="square">
            <a:spAutoFit/>
          </a:bodyPr>
          <a:lstStyle/>
          <a:p>
            <a:pPr algn="ctr"/>
            <a:r>
              <a:rPr lang="en-US">
                <a:latin typeface="+mj-lt"/>
              </a:rPr>
              <a:t>Schedule Build </a:t>
            </a:r>
          </a:p>
          <a:p>
            <a:pPr algn="ctr"/>
            <a:r>
              <a:rPr lang="en-US">
                <a:latin typeface="+mj-lt"/>
                <a:sym typeface="Wingdings"/>
              </a:rPr>
              <a:t>Example: Nightly/Daily </a:t>
            </a:r>
          </a:p>
          <a:p>
            <a:pPr algn="ctr"/>
            <a:endParaRPr lang="en-US">
              <a:latin typeface="+mj-lt"/>
            </a:endParaRPr>
          </a:p>
        </p:txBody>
      </p:sp>
      <p:sp>
        <p:nvSpPr>
          <p:cNvPr id="10" name="Rectangle 9"/>
          <p:cNvSpPr/>
          <p:nvPr/>
        </p:nvSpPr>
        <p:spPr>
          <a:xfrm>
            <a:off x="4213013" y="4908617"/>
            <a:ext cx="3305387" cy="615553"/>
          </a:xfrm>
          <a:prstGeom prst="rect">
            <a:avLst/>
          </a:prstGeom>
        </p:spPr>
        <p:txBody>
          <a:bodyPr wrap="square">
            <a:spAutoFit/>
          </a:bodyPr>
          <a:lstStyle/>
          <a:p>
            <a:r>
              <a:rPr lang="en-US" sz="1600" dirty="0">
                <a:latin typeface="+mj-lt"/>
              </a:rPr>
              <a:t>Build </a:t>
            </a:r>
            <a:r>
              <a:rPr lang="en-US" sz="1600" dirty="0">
                <a:latin typeface="+mj-lt"/>
                <a:sym typeface="Wingdings"/>
              </a:rPr>
              <a:t> Triggers  CI Enabled  </a:t>
            </a:r>
          </a:p>
          <a:p>
            <a:endParaRPr lang="en-US" dirty="0">
              <a:latin typeface="+mj-lt"/>
            </a:endParaRPr>
          </a:p>
        </p:txBody>
      </p:sp>
      <p:cxnSp>
        <p:nvCxnSpPr>
          <p:cNvPr id="12" name="Straight Connector 11"/>
          <p:cNvCxnSpPr/>
          <p:nvPr/>
        </p:nvCxnSpPr>
        <p:spPr>
          <a:xfrm flipH="1">
            <a:off x="7328263" y="1212849"/>
            <a:ext cx="7257" cy="5331642"/>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pic>
        <p:nvPicPr>
          <p:cNvPr id="6" name="Picture 5">
            <a:extLst>
              <a:ext uri="{FF2B5EF4-FFF2-40B4-BE49-F238E27FC236}">
                <a16:creationId xmlns:a16="http://schemas.microsoft.com/office/drawing/2014/main" id="{AA2BEC1C-21C7-43AC-8677-00DD90C386B6}"/>
              </a:ext>
            </a:extLst>
          </p:cNvPr>
          <p:cNvPicPr>
            <a:picLocks noChangeAspect="1"/>
          </p:cNvPicPr>
          <p:nvPr/>
        </p:nvPicPr>
        <p:blipFill>
          <a:blip r:embed="rId3"/>
          <a:stretch>
            <a:fillRect/>
          </a:stretch>
        </p:blipFill>
        <p:spPr>
          <a:xfrm>
            <a:off x="3853810" y="2703978"/>
            <a:ext cx="3422094" cy="2115044"/>
          </a:xfrm>
          <a:prstGeom prst="rect">
            <a:avLst/>
          </a:prstGeom>
          <a:solidFill>
            <a:schemeClr val="tx1">
              <a:lumMod val="50000"/>
            </a:schemeClr>
          </a:solidFill>
          <a:ln>
            <a:solidFill>
              <a:schemeClr val="tx1">
                <a:lumMod val="50000"/>
              </a:schemeClr>
            </a:solidFill>
          </a:ln>
        </p:spPr>
      </p:pic>
      <p:pic>
        <p:nvPicPr>
          <p:cNvPr id="13" name="Picture 12">
            <a:extLst>
              <a:ext uri="{FF2B5EF4-FFF2-40B4-BE49-F238E27FC236}">
                <a16:creationId xmlns:a16="http://schemas.microsoft.com/office/drawing/2014/main" id="{E2E69A30-AE15-4D83-94C9-F4138FE4FA5C}"/>
              </a:ext>
            </a:extLst>
          </p:cNvPr>
          <p:cNvPicPr>
            <a:picLocks noChangeAspect="1"/>
          </p:cNvPicPr>
          <p:nvPr/>
        </p:nvPicPr>
        <p:blipFill>
          <a:blip r:embed="rId4"/>
          <a:stretch>
            <a:fillRect/>
          </a:stretch>
        </p:blipFill>
        <p:spPr>
          <a:xfrm>
            <a:off x="7917181" y="1718244"/>
            <a:ext cx="4302962" cy="2728708"/>
          </a:xfrm>
          <a:prstGeom prst="rect">
            <a:avLst/>
          </a:prstGeom>
          <a:ln>
            <a:solidFill>
              <a:schemeClr val="tx1">
                <a:lumMod val="50000"/>
              </a:schemeClr>
            </a:solidFill>
          </a:ln>
        </p:spPr>
      </p:pic>
      <p:pic>
        <p:nvPicPr>
          <p:cNvPr id="3" name="Picture 2">
            <a:extLst>
              <a:ext uri="{FF2B5EF4-FFF2-40B4-BE49-F238E27FC236}">
                <a16:creationId xmlns:a16="http://schemas.microsoft.com/office/drawing/2014/main" id="{CDA7F6B1-04E1-4E0A-8076-85979022AD64}"/>
              </a:ext>
            </a:extLst>
          </p:cNvPr>
          <p:cNvPicPr>
            <a:picLocks noChangeAspect="1"/>
          </p:cNvPicPr>
          <p:nvPr/>
        </p:nvPicPr>
        <p:blipFill>
          <a:blip r:embed="rId5"/>
          <a:stretch>
            <a:fillRect/>
          </a:stretch>
        </p:blipFill>
        <p:spPr>
          <a:xfrm>
            <a:off x="117767" y="1461222"/>
            <a:ext cx="3566926" cy="3909060"/>
          </a:xfrm>
          <a:prstGeom prst="rect">
            <a:avLst/>
          </a:prstGeom>
          <a:solidFill>
            <a:schemeClr val="tx1">
              <a:lumMod val="50000"/>
            </a:schemeClr>
          </a:solidFill>
          <a:ln>
            <a:solidFill>
              <a:schemeClr val="tx1">
                <a:lumMod val="50000"/>
              </a:schemeClr>
            </a:solidFill>
          </a:ln>
        </p:spPr>
      </p:pic>
    </p:spTree>
    <p:extLst>
      <p:ext uri="{BB962C8B-B14F-4D97-AF65-F5344CB8AC3E}">
        <p14:creationId xmlns:p14="http://schemas.microsoft.com/office/powerpoint/2010/main" val="12687935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1514261"/>
          </a:xfrm>
        </p:spPr>
        <p:txBody>
          <a:bodyPr/>
          <a:lstStyle/>
          <a:p>
            <a:r>
              <a:rPr lang="en-US" sz="4800" dirty="0"/>
              <a:t>Demonstration: </a:t>
            </a:r>
            <a:r>
              <a:rPr lang="en-US" sz="4800" i="1" dirty="0"/>
              <a:t>Build Pipeline</a:t>
            </a:r>
            <a:endParaRPr lang="en-US" sz="4800" i="1" dirty="0">
              <a:solidFill>
                <a:schemeClr val="accent3"/>
              </a:solidFill>
            </a:endParaRPr>
          </a:p>
        </p:txBody>
      </p:sp>
      <p:sp>
        <p:nvSpPr>
          <p:cNvPr id="7" name="Title 1"/>
          <p:cNvSpPr txBox="1">
            <a:spLocks/>
          </p:cNvSpPr>
          <p:nvPr/>
        </p:nvSpPr>
        <p:spPr>
          <a:xfrm>
            <a:off x="145221" y="3368738"/>
            <a:ext cx="5237936" cy="6943439"/>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800" dirty="0">
              <a:solidFill>
                <a:schemeClr val="tx1"/>
              </a:solidFill>
            </a:endParaRPr>
          </a:p>
          <a:p>
            <a:endParaRPr lang="en-US" sz="4800" dirty="0">
              <a:solidFill>
                <a:schemeClr val="tx1"/>
              </a:solidFill>
            </a:endParaRPr>
          </a:p>
          <a:p>
            <a:r>
              <a:rPr lang="en-US" sz="3600" dirty="0">
                <a:solidFill>
                  <a:schemeClr val="tx1"/>
                </a:solidFill>
              </a:rPr>
              <a:t>Build Pipeline for Multi-Container Application</a:t>
            </a:r>
          </a:p>
          <a:p>
            <a:r>
              <a:rPr lang="en-US" sz="4000" dirty="0">
                <a:solidFill>
                  <a:schemeClr val="tx1"/>
                </a:solidFill>
              </a:rPr>
              <a:t>  </a:t>
            </a:r>
          </a:p>
          <a:p>
            <a:endParaRPr lang="en-US" sz="4000" dirty="0">
              <a:solidFill>
                <a:schemeClr val="tx1"/>
              </a:solidFill>
            </a:endParaRPr>
          </a:p>
          <a:p>
            <a:endParaRPr lang="en-US" sz="4000" dirty="0">
              <a:solidFill>
                <a:schemeClr val="tx1"/>
              </a:solidFill>
            </a:endParaRPr>
          </a:p>
          <a:p>
            <a:endParaRPr lang="en-US" sz="4000" dirty="0">
              <a:solidFill>
                <a:schemeClr val="tx1"/>
              </a:solidFill>
            </a:endParaRPr>
          </a:p>
          <a:p>
            <a:endParaRPr lang="en-US" sz="4000" dirty="0">
              <a:solidFill>
                <a:schemeClr val="tx1"/>
              </a:solidFill>
            </a:endParaRPr>
          </a:p>
          <a:p>
            <a:endParaRPr lang="en-US" sz="4000" dirty="0">
              <a:solidFill>
                <a:schemeClr val="tx1"/>
              </a:solidFill>
            </a:endParaRPr>
          </a:p>
          <a:p>
            <a:endParaRPr lang="en-US" sz="4000" dirty="0">
              <a:solidFill>
                <a:schemeClr val="tx1"/>
              </a:solidFill>
            </a:endParaRPr>
          </a:p>
          <a:p>
            <a:endParaRPr lang="en-US" sz="4000" dirty="0">
              <a:solidFill>
                <a:schemeClr val="tx1"/>
              </a:solidFill>
            </a:endParaRPr>
          </a:p>
        </p:txBody>
      </p:sp>
    </p:spTree>
    <p:extLst>
      <p:ext uri="{BB962C8B-B14F-4D97-AF65-F5344CB8AC3E}">
        <p14:creationId xmlns:p14="http://schemas.microsoft.com/office/powerpoint/2010/main" val="10666943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Release Pipeline</a:t>
            </a:r>
            <a:endParaRPr lang="en-US" dirty="0"/>
          </a:p>
        </p:txBody>
      </p:sp>
      <p:sp>
        <p:nvSpPr>
          <p:cNvPr id="11" name="Content Placeholder 2"/>
          <p:cNvSpPr txBox="1">
            <a:spLocks/>
          </p:cNvSpPr>
          <p:nvPr/>
        </p:nvSpPr>
        <p:spPr>
          <a:xfrm>
            <a:off x="3595421" y="1927715"/>
            <a:ext cx="5245628" cy="4339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b="1" dirty="0"/>
              <a:t>Release pipeline for AKS | Kubernetes   </a:t>
            </a:r>
            <a:endParaRPr lang="en-US" sz="1600" dirty="0"/>
          </a:p>
        </p:txBody>
      </p:sp>
      <p:pic>
        <p:nvPicPr>
          <p:cNvPr id="4" name="Picture 3">
            <a:extLst>
              <a:ext uri="{FF2B5EF4-FFF2-40B4-BE49-F238E27FC236}">
                <a16:creationId xmlns:a16="http://schemas.microsoft.com/office/drawing/2014/main" id="{D39035DD-52BD-417A-B325-FB663D42542D}"/>
              </a:ext>
            </a:extLst>
          </p:cNvPr>
          <p:cNvPicPr>
            <a:picLocks noChangeAspect="1"/>
          </p:cNvPicPr>
          <p:nvPr/>
        </p:nvPicPr>
        <p:blipFill>
          <a:blip r:embed="rId3"/>
          <a:stretch>
            <a:fillRect/>
          </a:stretch>
        </p:blipFill>
        <p:spPr>
          <a:xfrm>
            <a:off x="2665853" y="2584885"/>
            <a:ext cx="7104765" cy="2335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47675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Azure Pipeline Continuous Deployment Setting </a:t>
            </a:r>
            <a:endParaRPr lang="en-US" dirty="0"/>
          </a:p>
        </p:txBody>
      </p:sp>
      <p:sp>
        <p:nvSpPr>
          <p:cNvPr id="7" name="Content Placeholder 2"/>
          <p:cNvSpPr txBox="1">
            <a:spLocks/>
          </p:cNvSpPr>
          <p:nvPr/>
        </p:nvSpPr>
        <p:spPr>
          <a:xfrm>
            <a:off x="630239" y="4555158"/>
            <a:ext cx="3624261"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a:t>Assign Build and select continuous deployment trigger</a:t>
            </a:r>
            <a:endParaRPr lang="en-US" sz="1800"/>
          </a:p>
        </p:txBody>
      </p:sp>
      <p:sp>
        <p:nvSpPr>
          <p:cNvPr id="8" name="Rectangle 7"/>
          <p:cNvSpPr/>
          <p:nvPr/>
        </p:nvSpPr>
        <p:spPr>
          <a:xfrm>
            <a:off x="4653389" y="4555158"/>
            <a:ext cx="2741756" cy="1200329"/>
          </a:xfrm>
          <a:prstGeom prst="rect">
            <a:avLst/>
          </a:prstGeom>
        </p:spPr>
        <p:txBody>
          <a:bodyPr wrap="square">
            <a:spAutoFit/>
          </a:bodyPr>
          <a:lstStyle/>
          <a:p>
            <a:pPr algn="ctr"/>
            <a:r>
              <a:rPr lang="en-US">
                <a:latin typeface="+mj-lt"/>
              </a:rPr>
              <a:t>Continuous Deployment on every successful Build  </a:t>
            </a:r>
            <a:br>
              <a:rPr lang="en-US">
                <a:latin typeface="+mj-lt"/>
              </a:rPr>
            </a:br>
            <a:r>
              <a:rPr lang="en-US">
                <a:latin typeface="+mj-lt"/>
              </a:rPr>
              <a:t> </a:t>
            </a:r>
            <a:endParaRPr lang="en-US">
              <a:latin typeface="+mj-lt"/>
              <a:sym typeface="Wingdings"/>
            </a:endParaRPr>
          </a:p>
          <a:p>
            <a:pPr algn="ctr"/>
            <a:endParaRPr lang="en-US">
              <a:latin typeface="+mj-l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07" y="2307259"/>
            <a:ext cx="7126499" cy="2120900"/>
          </a:xfrm>
          <a:prstGeom prst="rect">
            <a:avLst/>
          </a:prstGeom>
          <a:ln>
            <a:noFill/>
          </a:ln>
          <a:effectLst>
            <a:outerShdw blurRad="292100" dist="139700" dir="2700000" algn="tl" rotWithShape="0">
              <a:srgbClr val="333333">
                <a:alpha val="65000"/>
              </a:srgbClr>
            </a:outerShdw>
          </a:effectLst>
        </p:spPr>
      </p:pic>
      <p:cxnSp>
        <p:nvCxnSpPr>
          <p:cNvPr id="13" name="Straight Connector 12"/>
          <p:cNvCxnSpPr/>
          <p:nvPr/>
        </p:nvCxnSpPr>
        <p:spPr>
          <a:xfrm>
            <a:off x="8285318" y="1212849"/>
            <a:ext cx="48785" cy="5331642"/>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 name="Rectangle 14"/>
          <p:cNvSpPr/>
          <p:nvPr/>
        </p:nvSpPr>
        <p:spPr>
          <a:xfrm>
            <a:off x="8928959" y="4233618"/>
            <a:ext cx="2741756" cy="646331"/>
          </a:xfrm>
          <a:prstGeom prst="rect">
            <a:avLst/>
          </a:prstGeom>
        </p:spPr>
        <p:txBody>
          <a:bodyPr wrap="square">
            <a:spAutoFit/>
          </a:bodyPr>
          <a:lstStyle/>
          <a:p>
            <a:pPr algn="ctr"/>
            <a:r>
              <a:rPr lang="en-US">
                <a:latin typeface="+mj-lt"/>
              </a:rPr>
              <a:t>On-Demand Release Kickoff</a:t>
            </a:r>
            <a:endParaRPr lang="en-US">
              <a:latin typeface="+mj-lt"/>
              <a:sym typeface="Wingdings"/>
            </a:endParaRPr>
          </a:p>
          <a:p>
            <a:pPr algn="ctr"/>
            <a:endParaRPr lang="en-US">
              <a:latin typeface="+mj-lt"/>
            </a:endParaRPr>
          </a:p>
        </p:txBody>
      </p:sp>
      <p:pic>
        <p:nvPicPr>
          <p:cNvPr id="3" name="Picture 2">
            <a:extLst>
              <a:ext uri="{FF2B5EF4-FFF2-40B4-BE49-F238E27FC236}">
                <a16:creationId xmlns:a16="http://schemas.microsoft.com/office/drawing/2014/main" id="{FC6EBF13-8021-4541-A16B-6E105820EFAE}"/>
              </a:ext>
            </a:extLst>
          </p:cNvPr>
          <p:cNvPicPr>
            <a:picLocks noChangeAspect="1"/>
          </p:cNvPicPr>
          <p:nvPr/>
        </p:nvPicPr>
        <p:blipFill>
          <a:blip r:embed="rId4"/>
          <a:stretch>
            <a:fillRect/>
          </a:stretch>
        </p:blipFill>
        <p:spPr>
          <a:xfrm>
            <a:off x="8598547" y="2610346"/>
            <a:ext cx="3402580" cy="12065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455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6337756" cy="1514261"/>
          </a:xfrm>
        </p:spPr>
        <p:txBody>
          <a:bodyPr/>
          <a:lstStyle/>
          <a:p>
            <a:r>
              <a:rPr lang="en-US" sz="4800" dirty="0"/>
              <a:t>Demonstration: </a:t>
            </a:r>
            <a:r>
              <a:rPr lang="en-US" sz="4800" i="1" dirty="0"/>
              <a:t>Release</a:t>
            </a:r>
            <a:br>
              <a:rPr lang="en-US" sz="4800" i="1" dirty="0"/>
            </a:br>
            <a:r>
              <a:rPr lang="en-US" sz="4800" i="1" dirty="0"/>
              <a:t>Pipeline</a:t>
            </a:r>
            <a:endParaRPr lang="en-US" sz="4800" i="1" dirty="0">
              <a:solidFill>
                <a:schemeClr val="accent3"/>
              </a:solidFill>
            </a:endParaRPr>
          </a:p>
        </p:txBody>
      </p:sp>
      <p:sp>
        <p:nvSpPr>
          <p:cNvPr id="7" name="Title 1"/>
          <p:cNvSpPr txBox="1">
            <a:spLocks/>
          </p:cNvSpPr>
          <p:nvPr/>
        </p:nvSpPr>
        <p:spPr>
          <a:xfrm>
            <a:off x="587554" y="2600898"/>
            <a:ext cx="5237936" cy="3508653"/>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800" dirty="0">
              <a:solidFill>
                <a:schemeClr val="tx1"/>
              </a:solidFill>
            </a:endParaRPr>
          </a:p>
          <a:p>
            <a:endParaRPr lang="en-US" sz="4800" dirty="0">
              <a:solidFill>
                <a:schemeClr val="tx1"/>
              </a:solidFill>
            </a:endParaRPr>
          </a:p>
          <a:p>
            <a:r>
              <a:rPr lang="en-US" sz="3600" dirty="0">
                <a:solidFill>
                  <a:schemeClr val="tx1"/>
                </a:solidFill>
              </a:rPr>
              <a:t>Release Pipeline for AKS</a:t>
            </a:r>
          </a:p>
          <a:p>
            <a:endParaRPr lang="en-US" sz="3600" dirty="0">
              <a:solidFill>
                <a:schemeClr val="tx1"/>
              </a:solidFill>
            </a:endParaRPr>
          </a:p>
          <a:p>
            <a:r>
              <a:rPr lang="en-US" sz="3600" dirty="0">
                <a:solidFill>
                  <a:schemeClr val="tx1"/>
                </a:solidFill>
              </a:rPr>
              <a:t>Continuous Deployment Setting </a:t>
            </a:r>
            <a:endParaRPr lang="en-US" sz="4000" dirty="0">
              <a:solidFill>
                <a:schemeClr val="tx1"/>
              </a:solidFill>
            </a:endParaRPr>
          </a:p>
        </p:txBody>
      </p:sp>
    </p:spTree>
    <p:extLst>
      <p:ext uri="{BB962C8B-B14F-4D97-AF65-F5344CB8AC3E}">
        <p14:creationId xmlns:p14="http://schemas.microsoft.com/office/powerpoint/2010/main" val="1473165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pPr fontAlgn="base"/>
            <a:r>
              <a:rPr lang="en-US" dirty="0"/>
              <a:t>Container </a:t>
            </a:r>
            <a:r>
              <a:rPr lang="en-US" dirty="0" err="1"/>
              <a:t>Devops</a:t>
            </a:r>
            <a:r>
              <a:rPr lang="en-US" dirty="0"/>
              <a:t> Value Proposition</a:t>
            </a:r>
          </a:p>
          <a:p>
            <a:pPr fontAlgn="base"/>
            <a:r>
              <a:rPr lang="en-US" dirty="0"/>
              <a:t>What is DevOps?</a:t>
            </a:r>
          </a:p>
          <a:p>
            <a:pPr fontAlgn="base"/>
            <a:r>
              <a:rPr lang="en-US" dirty="0"/>
              <a:t>Azure DevOps overview  ​</a:t>
            </a:r>
          </a:p>
          <a:p>
            <a:pPr fontAlgn="base"/>
            <a:r>
              <a:rPr lang="en-US" dirty="0"/>
              <a:t>Containerized Workflow Pipeline ​</a:t>
            </a:r>
          </a:p>
          <a:p>
            <a:pPr fontAlgn="base"/>
            <a:r>
              <a:rPr lang="en-US" dirty="0"/>
              <a:t>Azure DevOps: Continuous Integration ​- Windows/Linux</a:t>
            </a:r>
          </a:p>
          <a:p>
            <a:pPr fontAlgn="base"/>
            <a:r>
              <a:rPr lang="en-US" dirty="0"/>
              <a:t>Azure DevOps : Continuous Deployment - SF/AKS​</a:t>
            </a:r>
          </a:p>
        </p:txBody>
      </p:sp>
      <p:sp>
        <p:nvSpPr>
          <p:cNvPr id="2" name="Title 1"/>
          <p:cNvSpPr>
            <a:spLocks noGrp="1"/>
          </p:cNvSpPr>
          <p:nvPr>
            <p:ph type="title"/>
          </p:nvPr>
        </p:nvSpPr>
        <p:spPr/>
        <p:txBody>
          <a:bodyPr/>
          <a:lstStyle/>
          <a:p>
            <a:r>
              <a:rPr lang="en-US" dirty="0">
                <a:solidFill>
                  <a:schemeClr val="accent3"/>
                </a:solidFill>
              </a:rPr>
              <a:t>Agenda</a:t>
            </a:r>
            <a:endParaRPr lang="en-US" sz="4000"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2D97D1-6262-4E9C-95E1-DFDA807C391C}"/>
              </a:ext>
            </a:extLst>
          </p:cNvPr>
          <p:cNvSpPr>
            <a:spLocks noGrp="1"/>
          </p:cNvSpPr>
          <p:nvPr>
            <p:ph type="body" sz="quarter" idx="10"/>
          </p:nvPr>
        </p:nvSpPr>
        <p:spPr>
          <a:xfrm>
            <a:off x="274638" y="1212850"/>
            <a:ext cx="11887200" cy="4690515"/>
          </a:xfrm>
        </p:spPr>
        <p:txBody>
          <a:bodyPr/>
          <a:lstStyle/>
          <a:p>
            <a:pPr marL="0" indent="0">
              <a:buNone/>
            </a:pPr>
            <a:r>
              <a:rPr lang="en-US" dirty="0"/>
              <a:t>If you would like to present the Azure DevOps Project section, use the following documentation to understand the service and set up the demo:</a:t>
            </a:r>
          </a:p>
          <a:p>
            <a:pPr lvl="1"/>
            <a:r>
              <a:rPr lang="en-US" dirty="0">
                <a:hlinkClick r:id="rId2"/>
              </a:rPr>
              <a:t>https://docs.microsoft.com/en-us/azure/devops-project/overview</a:t>
            </a:r>
            <a:endParaRPr lang="en-US" dirty="0"/>
          </a:p>
          <a:p>
            <a:pPr lvl="1"/>
            <a:r>
              <a:rPr lang="en-US" sz="2800" dirty="0">
                <a:hlinkClick r:id="rId3"/>
              </a:rPr>
              <a:t>https://docs.microsoft.com/en-us/azure/devops-project/azure-devops-project-aks?toc=https%3A%2F%2Fdocs.microsoft.com%2Fen-us%2Fazure%2Fdevops-project%2Ftoc.json&amp;bc=https%3A%2F%2Fdocs.microsoft.com%2Fen-us%2Fazure%2Fbread%2Ftoc.json</a:t>
            </a:r>
            <a:endParaRPr lang="en-US" sz="2800" dirty="0"/>
          </a:p>
        </p:txBody>
      </p:sp>
      <p:sp>
        <p:nvSpPr>
          <p:cNvPr id="5" name="Text Placeholder 4">
            <a:extLst>
              <a:ext uri="{FF2B5EF4-FFF2-40B4-BE49-F238E27FC236}">
                <a16:creationId xmlns:a16="http://schemas.microsoft.com/office/drawing/2014/main" id="{B69BD924-FBAB-41D4-9D02-5CBC480EF608}"/>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2BDE7D3E-55B4-423B-9523-9DDB7C717A3E}"/>
              </a:ext>
            </a:extLst>
          </p:cNvPr>
          <p:cNvSpPr>
            <a:spLocks noGrp="1"/>
          </p:cNvSpPr>
          <p:nvPr>
            <p:ph type="title"/>
          </p:nvPr>
        </p:nvSpPr>
        <p:spPr/>
        <p:txBody>
          <a:bodyPr/>
          <a:lstStyle/>
          <a:p>
            <a:r>
              <a:rPr lang="en-US" dirty="0"/>
              <a:t>Azure DevOps Project</a:t>
            </a:r>
          </a:p>
        </p:txBody>
      </p:sp>
    </p:spTree>
    <p:extLst>
      <p:ext uri="{BB962C8B-B14F-4D97-AF65-F5344CB8AC3E}">
        <p14:creationId xmlns:p14="http://schemas.microsoft.com/office/powerpoint/2010/main" val="172491877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solidFill>
                  <a:srgbClr val="0078D7"/>
                </a:solidFill>
              </a:rPr>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52208" y="224184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58237" y="224184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58236" y="3250454"/>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58236" y="3991565"/>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52208" y="3238941"/>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52208" y="3991566"/>
            <a:ext cx="2769247" cy="866476"/>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Web apps, Kubernetes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58236" y="4777399"/>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52208" y="4777400"/>
            <a:ext cx="2769247" cy="866476"/>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618175" y="2152970"/>
            <a:ext cx="7303654" cy="422420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227976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1514261"/>
          </a:xfrm>
        </p:spPr>
        <p:txBody>
          <a:bodyPr/>
          <a:lstStyle/>
          <a:p>
            <a:r>
              <a:rPr lang="en-US" sz="4800" dirty="0"/>
              <a:t>Demonstration: </a:t>
            </a:r>
            <a:r>
              <a:rPr lang="en-US" sz="4800" i="1" dirty="0"/>
              <a:t>Azure DevOps Project</a:t>
            </a:r>
            <a:endParaRPr lang="en-US" sz="4800" i="1" dirty="0">
              <a:solidFill>
                <a:schemeClr val="accent3"/>
              </a:solidFill>
            </a:endParaRPr>
          </a:p>
        </p:txBody>
      </p:sp>
      <p:sp>
        <p:nvSpPr>
          <p:cNvPr id="7" name="Title 1"/>
          <p:cNvSpPr txBox="1">
            <a:spLocks/>
          </p:cNvSpPr>
          <p:nvPr/>
        </p:nvSpPr>
        <p:spPr>
          <a:xfrm>
            <a:off x="145221" y="3368738"/>
            <a:ext cx="5237936" cy="5780044"/>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800" dirty="0">
              <a:solidFill>
                <a:schemeClr val="tx1"/>
              </a:solidFill>
            </a:endParaRPr>
          </a:p>
          <a:p>
            <a:endParaRPr lang="en-US" sz="4800" dirty="0">
              <a:solidFill>
                <a:schemeClr val="tx1"/>
              </a:solidFill>
            </a:endParaRPr>
          </a:p>
          <a:p>
            <a:r>
              <a:rPr lang="en-US" sz="3600" dirty="0">
                <a:solidFill>
                  <a:schemeClr val="tx1"/>
                </a:solidFill>
              </a:rPr>
              <a:t>Create an Azure DevOps Project for deploying to AKS</a:t>
            </a:r>
            <a:endParaRPr lang="en-US" sz="4000" dirty="0">
              <a:solidFill>
                <a:schemeClr val="tx1"/>
              </a:solidFill>
            </a:endParaRPr>
          </a:p>
          <a:p>
            <a:endParaRPr lang="en-US" sz="4000" dirty="0">
              <a:solidFill>
                <a:schemeClr val="tx1"/>
              </a:solidFill>
            </a:endParaRPr>
          </a:p>
          <a:p>
            <a:endParaRPr lang="en-US" sz="4000" dirty="0">
              <a:solidFill>
                <a:schemeClr val="tx1"/>
              </a:solidFill>
            </a:endParaRPr>
          </a:p>
          <a:p>
            <a:endParaRPr lang="en-US" sz="4000" dirty="0">
              <a:solidFill>
                <a:schemeClr val="tx1"/>
              </a:solidFill>
            </a:endParaRPr>
          </a:p>
          <a:p>
            <a:endParaRPr lang="en-US" sz="4000" dirty="0">
              <a:solidFill>
                <a:schemeClr val="tx1"/>
              </a:solidFill>
            </a:endParaRPr>
          </a:p>
          <a:p>
            <a:endParaRPr lang="en-US" sz="4000" dirty="0">
              <a:solidFill>
                <a:schemeClr val="tx1"/>
              </a:solidFill>
            </a:endParaRPr>
          </a:p>
        </p:txBody>
      </p:sp>
    </p:spTree>
    <p:extLst>
      <p:ext uri="{BB962C8B-B14F-4D97-AF65-F5344CB8AC3E}">
        <p14:creationId xmlns:p14="http://schemas.microsoft.com/office/powerpoint/2010/main" val="16505850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2D97D1-6262-4E9C-95E1-DFDA807C391C}"/>
              </a:ext>
            </a:extLst>
          </p:cNvPr>
          <p:cNvSpPr>
            <a:spLocks noGrp="1"/>
          </p:cNvSpPr>
          <p:nvPr>
            <p:ph type="body" sz="quarter" idx="10"/>
          </p:nvPr>
        </p:nvSpPr>
        <p:spPr>
          <a:xfrm>
            <a:off x="274638" y="1212850"/>
            <a:ext cx="11887200" cy="4370427"/>
          </a:xfrm>
        </p:spPr>
        <p:txBody>
          <a:bodyPr/>
          <a:lstStyle/>
          <a:p>
            <a:pPr marL="0" indent="0">
              <a:buNone/>
            </a:pPr>
            <a:r>
              <a:rPr lang="en-US" dirty="0"/>
              <a:t>If possible, try cover some of the latest updates with your customers. Check out the below links for updates directly related to Kubernetes integration for Azure DevOps: </a:t>
            </a:r>
          </a:p>
          <a:p>
            <a:r>
              <a:rPr lang="en-US" dirty="0">
                <a:hlinkClick r:id="rId2"/>
              </a:rPr>
              <a:t>https://devblogs.microsoft.com/devops/announcing-kubernetes-integration-for-azure-pipelines/</a:t>
            </a:r>
            <a:endParaRPr lang="en-US" dirty="0">
              <a:hlinkClick r:id="rId3"/>
            </a:endParaRPr>
          </a:p>
          <a:p>
            <a:r>
              <a:rPr lang="en-US" dirty="0">
                <a:hlinkClick r:id="rId3"/>
              </a:rPr>
              <a:t>https://docs.microsoft.com/en-us/azure/devops/release-notes/2019/build-may</a:t>
            </a:r>
            <a:endParaRPr lang="en-US" dirty="0"/>
          </a:p>
          <a:p>
            <a:pPr lvl="1"/>
            <a:endParaRPr lang="en-US" sz="2800" dirty="0"/>
          </a:p>
        </p:txBody>
      </p:sp>
      <p:sp>
        <p:nvSpPr>
          <p:cNvPr id="5" name="Text Placeholder 4">
            <a:extLst>
              <a:ext uri="{FF2B5EF4-FFF2-40B4-BE49-F238E27FC236}">
                <a16:creationId xmlns:a16="http://schemas.microsoft.com/office/drawing/2014/main" id="{B69BD924-FBAB-41D4-9D02-5CBC480EF608}"/>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2BDE7D3E-55B4-423B-9523-9DDB7C717A3E}"/>
              </a:ext>
            </a:extLst>
          </p:cNvPr>
          <p:cNvSpPr>
            <a:spLocks noGrp="1"/>
          </p:cNvSpPr>
          <p:nvPr>
            <p:ph type="title"/>
          </p:nvPr>
        </p:nvSpPr>
        <p:spPr/>
        <p:txBody>
          <a:bodyPr/>
          <a:lstStyle/>
          <a:p>
            <a:r>
              <a:rPr lang="en-US" dirty="0"/>
              <a:t>Recent updates</a:t>
            </a:r>
          </a:p>
        </p:txBody>
      </p:sp>
    </p:spTree>
    <p:extLst>
      <p:ext uri="{BB962C8B-B14F-4D97-AF65-F5344CB8AC3E}">
        <p14:creationId xmlns:p14="http://schemas.microsoft.com/office/powerpoint/2010/main" val="25125093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Other CI/CD Walkthroughs in Jenkins</a:t>
            </a:r>
            <a:endParaRPr lang="en-US" dirty="0"/>
          </a:p>
        </p:txBody>
      </p:sp>
      <p:sp>
        <p:nvSpPr>
          <p:cNvPr id="3" name="Content Placeholder 2"/>
          <p:cNvSpPr>
            <a:spLocks noGrp="1"/>
          </p:cNvSpPr>
          <p:nvPr>
            <p:ph idx="4294967295"/>
          </p:nvPr>
        </p:nvSpPr>
        <p:spPr>
          <a:xfrm>
            <a:off x="341423" y="1932821"/>
            <a:ext cx="11755996" cy="3243965"/>
          </a:xfrm>
          <a:prstGeom prst="rect">
            <a:avLst/>
          </a:prstGeom>
        </p:spPr>
        <p:txBody>
          <a:bodyPr/>
          <a:lstStyle/>
          <a:p>
            <a:pPr marL="0" indent="0">
              <a:buNone/>
            </a:pPr>
            <a:r>
              <a:rPr lang="en-US" sz="2800" b="1" dirty="0"/>
              <a:t>CI/CD with deployment in AKS</a:t>
            </a:r>
          </a:p>
          <a:p>
            <a:r>
              <a:rPr lang="en-US" sz="2800" b="1" dirty="0"/>
              <a:t> </a:t>
            </a:r>
            <a:r>
              <a:rPr lang="en-US" sz="2800" dirty="0">
                <a:hlinkClick r:id="rId3"/>
              </a:rPr>
              <a:t>https://docs.microsoft.com/en-us/azure/aks/jenkins-continuous-deployment</a:t>
            </a:r>
            <a:r>
              <a:rPr lang="en-US" sz="2800" dirty="0"/>
              <a:t> </a:t>
            </a:r>
          </a:p>
          <a:p>
            <a:pPr marL="0" indent="0">
              <a:buNone/>
            </a:pPr>
            <a:endParaRPr lang="en-US" sz="2800" b="1" dirty="0"/>
          </a:p>
          <a:p>
            <a:pPr marL="0" indent="0">
              <a:buNone/>
            </a:pPr>
            <a:r>
              <a:rPr lang="en-US" sz="2800" b="1" dirty="0"/>
              <a:t>CI/CD with deployment in Service Fabric (Linux)</a:t>
            </a:r>
          </a:p>
          <a:p>
            <a:r>
              <a:rPr lang="en-US" sz="2800" dirty="0">
                <a:hlinkClick r:id="rId4"/>
              </a:rPr>
              <a:t>https://docs.microsoft.com/en-us/azure/service-fabric/service-fabric-cicd-your-linux-applications-with-jenkins</a:t>
            </a:r>
            <a:r>
              <a:rPr lang="en-US" sz="2800" dirty="0"/>
              <a:t> </a:t>
            </a:r>
            <a:r>
              <a:rPr lang="en-US" sz="2800" b="1" dirty="0"/>
              <a:t> </a:t>
            </a:r>
          </a:p>
        </p:txBody>
      </p:sp>
    </p:spTree>
    <p:extLst>
      <p:ext uri="{BB962C8B-B14F-4D97-AF65-F5344CB8AC3E}">
        <p14:creationId xmlns:p14="http://schemas.microsoft.com/office/powerpoint/2010/main" val="20204795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p:cNvSpPr>
            <a:spLocks noGrp="1"/>
          </p:cNvSpPr>
          <p:nvPr>
            <p:ph type="title"/>
          </p:nvPr>
        </p:nvSpPr>
        <p:spPr/>
        <p:txBody>
          <a:bodyPr vert="horz" lIns="91440" tIns="45720" rIns="91440" bIns="45720" rtlCol="0" anchor="b">
            <a:normAutofit/>
          </a:bodyPr>
          <a:lstStyle/>
          <a:p>
            <a:pPr defTabSz="914400"/>
            <a:r>
              <a:rPr lang="en-US" dirty="0">
                <a:solidFill>
                  <a:schemeClr val="accent3"/>
                </a:solidFill>
              </a:rPr>
              <a:t>Inner-Loop Development</a:t>
            </a:r>
          </a:p>
        </p:txBody>
      </p:sp>
      <p:pic>
        <p:nvPicPr>
          <p:cNvPr id="4" name="Picture 3" descr="A screenshot of a cell phone&#10;&#10;Description automatically generated">
            <a:hlinkClick r:id="rId3" action="ppaction://hlinksldjump"/>
            <a:extLst>
              <a:ext uri="{FF2B5EF4-FFF2-40B4-BE49-F238E27FC236}">
                <a16:creationId xmlns:a16="http://schemas.microsoft.com/office/drawing/2014/main" id="{04976718-99E9-47DA-B982-E72A851DC51F}"/>
              </a:ext>
            </a:extLst>
          </p:cNvPr>
          <p:cNvPicPr>
            <a:picLocks noChangeAspect="1"/>
          </p:cNvPicPr>
          <p:nvPr/>
        </p:nvPicPr>
        <p:blipFill>
          <a:blip r:embed="rId4"/>
          <a:stretch>
            <a:fillRect/>
          </a:stretch>
        </p:blipFill>
        <p:spPr>
          <a:xfrm>
            <a:off x="1542115" y="1940057"/>
            <a:ext cx="9352243" cy="4302032"/>
          </a:xfrm>
          <a:prstGeom prst="rect">
            <a:avLst/>
          </a:prstGeom>
        </p:spPr>
      </p:pic>
    </p:spTree>
    <p:extLst>
      <p:ext uri="{BB962C8B-B14F-4D97-AF65-F5344CB8AC3E}">
        <p14:creationId xmlns:p14="http://schemas.microsoft.com/office/powerpoint/2010/main" val="25577824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03F042-FB53-4A31-A40F-15D5370819CF}"/>
              </a:ext>
            </a:extLst>
          </p:cNvPr>
          <p:cNvSpPr>
            <a:spLocks noGrp="1"/>
          </p:cNvSpPr>
          <p:nvPr>
            <p:ph type="body" sz="quarter" idx="10"/>
          </p:nvPr>
        </p:nvSpPr>
        <p:spPr>
          <a:xfrm>
            <a:off x="274638" y="1212850"/>
            <a:ext cx="11887200" cy="1680460"/>
          </a:xfrm>
        </p:spPr>
        <p:txBody>
          <a:bodyPr/>
          <a:lstStyle/>
          <a:p>
            <a:r>
              <a:rPr lang="en-US" dirty="0">
                <a:hlinkClick r:id="rId2"/>
              </a:rPr>
              <a:t>https://cloudblogs.microsoft.com/opensource/2018/11/27/tutorial-azure-devops-setup-cicd-pipeline-kubernetes-docker-helm/</a:t>
            </a:r>
            <a:endParaRPr lang="en-US" dirty="0"/>
          </a:p>
        </p:txBody>
      </p:sp>
      <p:sp>
        <p:nvSpPr>
          <p:cNvPr id="3" name="Title 2">
            <a:extLst>
              <a:ext uri="{FF2B5EF4-FFF2-40B4-BE49-F238E27FC236}">
                <a16:creationId xmlns:a16="http://schemas.microsoft.com/office/drawing/2014/main" id="{ACCB5B80-BD75-468C-95C7-59968712DCA9}"/>
              </a:ext>
            </a:extLst>
          </p:cNvPr>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4249417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036-7F77-4D30-8E51-7F95F095B9F7}"/>
              </a:ext>
            </a:extLst>
          </p:cNvPr>
          <p:cNvSpPr>
            <a:spLocks noGrp="1"/>
          </p:cNvSpPr>
          <p:nvPr>
            <p:ph type="title"/>
          </p:nvPr>
        </p:nvSpPr>
        <p:spPr/>
        <p:txBody>
          <a:bodyPr/>
          <a:lstStyle/>
          <a:p>
            <a:r>
              <a:rPr lang="en-US" dirty="0">
                <a:solidFill>
                  <a:schemeClr val="accent3"/>
                </a:solidFill>
              </a:rPr>
              <a:t>Software Innovation Collision</a:t>
            </a:r>
          </a:p>
        </p:txBody>
      </p:sp>
      <p:sp>
        <p:nvSpPr>
          <p:cNvPr id="10" name="TextBox 9">
            <a:extLst>
              <a:ext uri="{FF2B5EF4-FFF2-40B4-BE49-F238E27FC236}">
                <a16:creationId xmlns:a16="http://schemas.microsoft.com/office/drawing/2014/main" id="{D4142BE4-B8B3-441B-A053-4EEBC454B37E}"/>
              </a:ext>
            </a:extLst>
          </p:cNvPr>
          <p:cNvSpPr txBox="1"/>
          <p:nvPr/>
        </p:nvSpPr>
        <p:spPr>
          <a:xfrm>
            <a:off x="5185712" y="3532975"/>
            <a:ext cx="2065050" cy="855346"/>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000" b="1" dirty="0">
                <a:solidFill>
                  <a:schemeClr val="tx2"/>
                </a:solidFill>
                <a:latin typeface="Segoe UI"/>
              </a:rPr>
              <a:t>Better Software</a:t>
            </a:r>
          </a:p>
        </p:txBody>
      </p:sp>
      <p:sp>
        <p:nvSpPr>
          <p:cNvPr id="4" name="Rectangle 3">
            <a:extLst>
              <a:ext uri="{FF2B5EF4-FFF2-40B4-BE49-F238E27FC236}">
                <a16:creationId xmlns:a16="http://schemas.microsoft.com/office/drawing/2014/main" id="{2267E8C8-6D7E-465E-9115-5D8CDEB69CD7}"/>
              </a:ext>
            </a:extLst>
          </p:cNvPr>
          <p:cNvSpPr/>
          <p:nvPr/>
        </p:nvSpPr>
        <p:spPr>
          <a:xfrm>
            <a:off x="403706" y="3370351"/>
            <a:ext cx="3589338" cy="1200329"/>
          </a:xfrm>
          <a:prstGeom prst="rect">
            <a:avLst/>
          </a:prstGeom>
        </p:spPr>
        <p:txBody>
          <a:bodyPr wrap="square">
            <a:spAutoFit/>
          </a:bodyPr>
          <a:lstStyle/>
          <a:p>
            <a:pPr algn="ctr" defTabSz="951028" fontAlgn="base">
              <a:lnSpc>
                <a:spcPct val="90000"/>
              </a:lnSpc>
              <a:spcBef>
                <a:spcPct val="0"/>
              </a:spcBef>
              <a:spcAft>
                <a:spcPct val="0"/>
              </a:spcAft>
            </a:pPr>
            <a:r>
              <a:rPr lang="en-US" sz="2000" b="1" dirty="0">
                <a:solidFill>
                  <a:schemeClr val="tx2"/>
                </a:solidFill>
                <a:ea typeface="Segoe UI" pitchFamily="34" charset="0"/>
                <a:cs typeface="Segoe UI" pitchFamily="34" charset="0"/>
              </a:rPr>
              <a:t>DevOps</a:t>
            </a:r>
          </a:p>
          <a:p>
            <a:pPr algn="ctr" defTabSz="951028" fontAlgn="base">
              <a:lnSpc>
                <a:spcPct val="90000"/>
              </a:lnSpc>
              <a:spcBef>
                <a:spcPct val="0"/>
              </a:spcBef>
              <a:spcAft>
                <a:spcPct val="0"/>
              </a:spcAft>
            </a:pPr>
            <a:r>
              <a:rPr lang="en-US" sz="2000" dirty="0">
                <a:solidFill>
                  <a:schemeClr val="tx2"/>
                </a:solidFill>
                <a:ea typeface="Segoe UI" pitchFamily="34" charset="0"/>
                <a:cs typeface="Segoe UI" pitchFamily="34" charset="0"/>
              </a:rPr>
              <a:t>Optimizing how applications are built, delivered and managed</a:t>
            </a:r>
          </a:p>
        </p:txBody>
      </p:sp>
      <p:sp>
        <p:nvSpPr>
          <p:cNvPr id="5" name="Rectangle 4">
            <a:extLst>
              <a:ext uri="{FF2B5EF4-FFF2-40B4-BE49-F238E27FC236}">
                <a16:creationId xmlns:a16="http://schemas.microsoft.com/office/drawing/2014/main" id="{B856FDBA-A68E-4952-9654-D23577E56A72}"/>
              </a:ext>
            </a:extLst>
          </p:cNvPr>
          <p:cNvSpPr/>
          <p:nvPr/>
        </p:nvSpPr>
        <p:spPr>
          <a:xfrm>
            <a:off x="3109912" y="1624290"/>
            <a:ext cx="6216650" cy="646331"/>
          </a:xfrm>
          <a:prstGeom prst="rect">
            <a:avLst/>
          </a:prstGeom>
        </p:spPr>
        <p:txBody>
          <a:bodyPr>
            <a:spAutoFit/>
          </a:bodyPr>
          <a:lstStyle/>
          <a:p>
            <a:pPr algn="ctr" defTabSz="951028" fontAlgn="base">
              <a:lnSpc>
                <a:spcPct val="90000"/>
              </a:lnSpc>
              <a:spcBef>
                <a:spcPct val="0"/>
              </a:spcBef>
              <a:spcAft>
                <a:spcPct val="0"/>
              </a:spcAft>
            </a:pPr>
            <a:r>
              <a:rPr lang="en-US" sz="2000" b="1" dirty="0">
                <a:solidFill>
                  <a:schemeClr val="tx2"/>
                </a:solidFill>
                <a:ea typeface="Segoe UI" pitchFamily="34" charset="0"/>
                <a:cs typeface="Segoe UI" pitchFamily="34" charset="0"/>
              </a:rPr>
              <a:t>Containers</a:t>
            </a:r>
          </a:p>
          <a:p>
            <a:pPr algn="ctr" defTabSz="951028" fontAlgn="base">
              <a:lnSpc>
                <a:spcPct val="90000"/>
              </a:lnSpc>
              <a:spcBef>
                <a:spcPct val="0"/>
              </a:spcBef>
              <a:spcAft>
                <a:spcPct val="0"/>
              </a:spcAft>
            </a:pPr>
            <a:r>
              <a:rPr lang="en-US" sz="2000" dirty="0">
                <a:solidFill>
                  <a:schemeClr val="tx2"/>
                </a:solidFill>
                <a:ea typeface="Segoe UI" pitchFamily="34" charset="0"/>
                <a:cs typeface="Segoe UI" pitchFamily="34" charset="0"/>
              </a:rPr>
              <a:t>Standardization of the application packaging</a:t>
            </a:r>
            <a:endParaRPr lang="en-US" sz="2000" dirty="0">
              <a:solidFill>
                <a:schemeClr val="tx2"/>
              </a:solidFill>
            </a:endParaRPr>
          </a:p>
        </p:txBody>
      </p:sp>
      <p:sp>
        <p:nvSpPr>
          <p:cNvPr id="15" name="Rectangle 14">
            <a:extLst>
              <a:ext uri="{FF2B5EF4-FFF2-40B4-BE49-F238E27FC236}">
                <a16:creationId xmlns:a16="http://schemas.microsoft.com/office/drawing/2014/main" id="{C4EB95A4-E5DF-43DA-BEC4-37B9B29D3EA5}"/>
              </a:ext>
            </a:extLst>
          </p:cNvPr>
          <p:cNvSpPr/>
          <p:nvPr/>
        </p:nvSpPr>
        <p:spPr>
          <a:xfrm>
            <a:off x="8443430" y="3426523"/>
            <a:ext cx="3589338" cy="923330"/>
          </a:xfrm>
          <a:prstGeom prst="rect">
            <a:avLst/>
          </a:prstGeom>
        </p:spPr>
        <p:txBody>
          <a:bodyPr wrap="square">
            <a:spAutoFit/>
          </a:bodyPr>
          <a:lstStyle/>
          <a:p>
            <a:pPr algn="ctr" defTabSz="951028" fontAlgn="base">
              <a:lnSpc>
                <a:spcPct val="90000"/>
              </a:lnSpc>
              <a:spcBef>
                <a:spcPct val="0"/>
              </a:spcBef>
              <a:spcAft>
                <a:spcPct val="0"/>
              </a:spcAft>
            </a:pPr>
            <a:r>
              <a:rPr lang="en-US" sz="2000" b="1" dirty="0">
                <a:solidFill>
                  <a:schemeClr val="tx2"/>
                </a:solidFill>
                <a:ea typeface="Segoe UI" pitchFamily="34" charset="0"/>
                <a:cs typeface="Segoe UI" pitchFamily="34" charset="0"/>
              </a:rPr>
              <a:t>Microservices</a:t>
            </a:r>
          </a:p>
          <a:p>
            <a:pPr algn="ctr" defTabSz="951028" fontAlgn="base">
              <a:lnSpc>
                <a:spcPct val="90000"/>
              </a:lnSpc>
              <a:spcBef>
                <a:spcPct val="0"/>
              </a:spcBef>
              <a:spcAft>
                <a:spcPct val="0"/>
              </a:spcAft>
            </a:pPr>
            <a:r>
              <a:rPr lang="en-US" sz="2000" dirty="0">
                <a:solidFill>
                  <a:schemeClr val="tx2"/>
                </a:solidFill>
                <a:ea typeface="Segoe UI" pitchFamily="34" charset="0"/>
                <a:cs typeface="Segoe UI" pitchFamily="34" charset="0"/>
              </a:rPr>
              <a:t>Optimizing how applications are composed</a:t>
            </a:r>
          </a:p>
        </p:txBody>
      </p:sp>
      <p:sp>
        <p:nvSpPr>
          <p:cNvPr id="16" name="Rectangle 15">
            <a:extLst>
              <a:ext uri="{FF2B5EF4-FFF2-40B4-BE49-F238E27FC236}">
                <a16:creationId xmlns:a16="http://schemas.microsoft.com/office/drawing/2014/main" id="{8FFA967B-88EE-4580-93D6-19777FEED0E6}"/>
              </a:ext>
            </a:extLst>
          </p:cNvPr>
          <p:cNvSpPr/>
          <p:nvPr/>
        </p:nvSpPr>
        <p:spPr>
          <a:xfrm>
            <a:off x="3109912" y="5628452"/>
            <a:ext cx="6216650" cy="923330"/>
          </a:xfrm>
          <a:prstGeom prst="rect">
            <a:avLst/>
          </a:prstGeom>
        </p:spPr>
        <p:txBody>
          <a:bodyPr>
            <a:spAutoFit/>
          </a:bodyPr>
          <a:lstStyle/>
          <a:p>
            <a:pPr algn="ctr" defTabSz="951028" fontAlgn="base">
              <a:lnSpc>
                <a:spcPct val="90000"/>
              </a:lnSpc>
              <a:spcBef>
                <a:spcPct val="0"/>
              </a:spcBef>
              <a:spcAft>
                <a:spcPct val="0"/>
              </a:spcAft>
            </a:pPr>
            <a:r>
              <a:rPr lang="en-US" sz="2000" b="1" dirty="0">
                <a:solidFill>
                  <a:schemeClr val="tx2"/>
                </a:solidFill>
                <a:ea typeface="Segoe UI" pitchFamily="34" charset="0"/>
                <a:cs typeface="Segoe UI" pitchFamily="34" charset="0"/>
              </a:rPr>
              <a:t>Cloud Orchestrators</a:t>
            </a:r>
          </a:p>
          <a:p>
            <a:pPr algn="ctr" defTabSz="951028" fontAlgn="base">
              <a:lnSpc>
                <a:spcPct val="90000"/>
              </a:lnSpc>
              <a:spcBef>
                <a:spcPct val="0"/>
              </a:spcBef>
              <a:spcAft>
                <a:spcPct val="0"/>
              </a:spcAft>
            </a:pPr>
            <a:r>
              <a:rPr lang="en-US" sz="2000" dirty="0">
                <a:solidFill>
                  <a:schemeClr val="tx2"/>
                </a:solidFill>
                <a:ea typeface="Segoe UI" pitchFamily="34" charset="0"/>
                <a:cs typeface="Segoe UI" pitchFamily="34" charset="0"/>
              </a:rPr>
              <a:t>Efficient ways to deliver Infrastructure for Applications</a:t>
            </a:r>
            <a:endParaRPr lang="en-US" sz="2000" dirty="0">
              <a:solidFill>
                <a:schemeClr val="tx2"/>
              </a:solidFill>
            </a:endParaRPr>
          </a:p>
        </p:txBody>
      </p:sp>
      <p:sp>
        <p:nvSpPr>
          <p:cNvPr id="17" name="Arrow: Down 16">
            <a:extLst>
              <a:ext uri="{FF2B5EF4-FFF2-40B4-BE49-F238E27FC236}">
                <a16:creationId xmlns:a16="http://schemas.microsoft.com/office/drawing/2014/main" id="{6A3C4DD5-D387-4A3B-AA6A-35061171A6D1}"/>
              </a:ext>
            </a:extLst>
          </p:cNvPr>
          <p:cNvSpPr/>
          <p:nvPr/>
        </p:nvSpPr>
        <p:spPr bwMode="auto">
          <a:xfrm rot="16200000">
            <a:off x="4408403" y="3553809"/>
            <a:ext cx="361950" cy="806185"/>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a:extLst>
              <a:ext uri="{FF2B5EF4-FFF2-40B4-BE49-F238E27FC236}">
                <a16:creationId xmlns:a16="http://schemas.microsoft.com/office/drawing/2014/main" id="{7AD810D8-F7DA-49C5-A9B8-728C4B03B9FC}"/>
              </a:ext>
            </a:extLst>
          </p:cNvPr>
          <p:cNvSpPr/>
          <p:nvPr/>
        </p:nvSpPr>
        <p:spPr bwMode="auto">
          <a:xfrm>
            <a:off x="6037261" y="2600997"/>
            <a:ext cx="361950" cy="806185"/>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Down 18">
            <a:extLst>
              <a:ext uri="{FF2B5EF4-FFF2-40B4-BE49-F238E27FC236}">
                <a16:creationId xmlns:a16="http://schemas.microsoft.com/office/drawing/2014/main" id="{5AF3DD56-66B7-4EB7-9DDD-2B2CCE9EA878}"/>
              </a:ext>
            </a:extLst>
          </p:cNvPr>
          <p:cNvSpPr/>
          <p:nvPr/>
        </p:nvSpPr>
        <p:spPr bwMode="auto">
          <a:xfrm rot="10800000">
            <a:off x="6037262" y="4488353"/>
            <a:ext cx="361950" cy="806185"/>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Down 19">
            <a:extLst>
              <a:ext uri="{FF2B5EF4-FFF2-40B4-BE49-F238E27FC236}">
                <a16:creationId xmlns:a16="http://schemas.microsoft.com/office/drawing/2014/main" id="{BEC2D008-5FDB-4947-A886-5AD0C3E82369}"/>
              </a:ext>
            </a:extLst>
          </p:cNvPr>
          <p:cNvSpPr/>
          <p:nvPr/>
        </p:nvSpPr>
        <p:spPr bwMode="auto">
          <a:xfrm rot="5400000">
            <a:off x="7666121" y="3567422"/>
            <a:ext cx="361950" cy="806185"/>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95807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5142217" y="1649110"/>
            <a:ext cx="1945924" cy="194592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err="1">
                <a:solidFill>
                  <a:schemeClr val="accent3"/>
                </a:solidFill>
              </a:rPr>
              <a:t>Devops</a:t>
            </a:r>
            <a:r>
              <a:rPr lang="en-GB" dirty="0">
                <a:solidFill>
                  <a:schemeClr val="accent3"/>
                </a:solidFill>
              </a:rPr>
              <a:t> View Of The Container Advantage</a:t>
            </a:r>
          </a:p>
        </p:txBody>
      </p:sp>
      <p:grpSp>
        <p:nvGrpSpPr>
          <p:cNvPr id="25" name="Group 24">
            <a:extLst>
              <a:ext uri="{FF2B5EF4-FFF2-40B4-BE49-F238E27FC236}">
                <a16:creationId xmlns:a16="http://schemas.microsoft.com/office/drawing/2014/main" id="{6730F2C3-44D6-40A3-B6B0-16433CB6A56B}"/>
              </a:ext>
            </a:extLst>
          </p:cNvPr>
          <p:cNvGrpSpPr/>
          <p:nvPr/>
        </p:nvGrpSpPr>
        <p:grpSpPr>
          <a:xfrm>
            <a:off x="587948" y="4884173"/>
            <a:ext cx="5380857" cy="865927"/>
            <a:chOff x="598846" y="4981633"/>
            <a:chExt cx="5488832" cy="883303"/>
          </a:xfrm>
        </p:grpSpPr>
        <p:sp>
          <p:nvSpPr>
            <p:cNvPr id="26" name="TextBox 25">
              <a:extLst>
                <a:ext uri="{FF2B5EF4-FFF2-40B4-BE49-F238E27FC236}">
                  <a16:creationId xmlns:a16="http://schemas.microsoft.com/office/drawing/2014/main" id="{F0E637DF-EA86-4ABC-9F14-C02D882DD020}"/>
                </a:ext>
              </a:extLst>
            </p:cNvPr>
            <p:cNvSpPr txBox="1"/>
            <p:nvPr/>
          </p:nvSpPr>
          <p:spPr>
            <a:xfrm>
              <a:off x="598846" y="4981633"/>
              <a:ext cx="1655536" cy="883303"/>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Fast </a:t>
              </a:r>
              <a:br>
                <a:rPr lang="en-US" sz="1836">
                  <a:solidFill>
                    <a:srgbClr val="505050"/>
                  </a:solidFill>
                  <a:latin typeface="Segoe UI" panose="020B0502040204020203" pitchFamily="34" charset="0"/>
                  <a:cs typeface="Segoe UI" panose="020B0502040204020203" pitchFamily="34" charset="0"/>
                </a:rPr>
              </a:br>
              <a:r>
                <a:rPr lang="en-US" sz="1836">
                  <a:solidFill>
                    <a:srgbClr val="505050"/>
                  </a:solidFill>
                  <a:latin typeface="Segoe UI" panose="020B0502040204020203" pitchFamily="34" charset="0"/>
                  <a:cs typeface="Segoe UI" panose="020B0502040204020203" pitchFamily="34" charset="0"/>
                </a:rPr>
                <a:t>iteration</a:t>
              </a:r>
            </a:p>
          </p:txBody>
        </p:sp>
        <p:sp>
          <p:nvSpPr>
            <p:cNvPr id="49" name="TextBox 48">
              <a:extLst>
                <a:ext uri="{FF2B5EF4-FFF2-40B4-BE49-F238E27FC236}">
                  <a16:creationId xmlns:a16="http://schemas.microsoft.com/office/drawing/2014/main" id="{05884DD8-E961-4A61-9B0C-035A58CC535A}"/>
                </a:ext>
              </a:extLst>
            </p:cNvPr>
            <p:cNvSpPr txBox="1"/>
            <p:nvPr/>
          </p:nvSpPr>
          <p:spPr>
            <a:xfrm>
              <a:off x="2447571" y="4981633"/>
              <a:ext cx="1791382" cy="883303"/>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Agile </a:t>
              </a:r>
              <a:br>
                <a:rPr lang="en-US" sz="1836">
                  <a:solidFill>
                    <a:srgbClr val="505050"/>
                  </a:solidFill>
                  <a:latin typeface="Segoe UI" panose="020B0502040204020203" pitchFamily="34" charset="0"/>
                  <a:cs typeface="Segoe UI" panose="020B0502040204020203" pitchFamily="34" charset="0"/>
                </a:rPr>
              </a:br>
              <a:r>
                <a:rPr lang="en-US" sz="1836">
                  <a:solidFill>
                    <a:srgbClr val="505050"/>
                  </a:solidFill>
                  <a:latin typeface="Segoe UI" panose="020B0502040204020203" pitchFamily="34" charset="0"/>
                  <a:cs typeface="Segoe UI" panose="020B0502040204020203" pitchFamily="34" charset="0"/>
                </a:rPr>
                <a:t>delivery</a:t>
              </a:r>
            </a:p>
          </p:txBody>
        </p:sp>
        <p:sp>
          <p:nvSpPr>
            <p:cNvPr id="50" name="TextBox 49">
              <a:extLst>
                <a:ext uri="{FF2B5EF4-FFF2-40B4-BE49-F238E27FC236}">
                  <a16:creationId xmlns:a16="http://schemas.microsoft.com/office/drawing/2014/main" id="{068523FD-BFE9-4720-B928-EE84920E05D2}"/>
                </a:ext>
              </a:extLst>
            </p:cNvPr>
            <p:cNvSpPr txBox="1"/>
            <p:nvPr/>
          </p:nvSpPr>
          <p:spPr>
            <a:xfrm>
              <a:off x="4432142" y="4981633"/>
              <a:ext cx="1655536" cy="589384"/>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Immutability</a:t>
              </a:r>
            </a:p>
          </p:txBody>
        </p:sp>
      </p:grpSp>
      <p:grpSp>
        <p:nvGrpSpPr>
          <p:cNvPr id="51" name="Group 50">
            <a:extLst>
              <a:ext uri="{FF2B5EF4-FFF2-40B4-BE49-F238E27FC236}">
                <a16:creationId xmlns:a16="http://schemas.microsoft.com/office/drawing/2014/main" id="{BA33CDD7-EFB6-4CDD-BB4D-A8319356A443}"/>
              </a:ext>
            </a:extLst>
          </p:cNvPr>
          <p:cNvGrpSpPr/>
          <p:nvPr/>
        </p:nvGrpSpPr>
        <p:grpSpPr>
          <a:xfrm>
            <a:off x="1837696" y="4396526"/>
            <a:ext cx="8518197" cy="0"/>
            <a:chOff x="1873673" y="4484201"/>
            <a:chExt cx="8689128" cy="0"/>
          </a:xfrm>
        </p:grpSpPr>
        <p:cxnSp>
          <p:nvCxnSpPr>
            <p:cNvPr id="52" name="Straight Connector 51">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6"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8392" y="2348883"/>
            <a:ext cx="1484122" cy="1684152"/>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1079" y="2348883"/>
            <a:ext cx="1484122" cy="1684150"/>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526CB1E-8273-47B7-B921-DA8061592A80}"/>
              </a:ext>
            </a:extLst>
          </p:cNvPr>
          <p:cNvGrpSpPr/>
          <p:nvPr/>
        </p:nvGrpSpPr>
        <p:grpSpPr>
          <a:xfrm>
            <a:off x="6224788" y="4884178"/>
            <a:ext cx="5380851" cy="865927"/>
            <a:chOff x="6348798" y="4981633"/>
            <a:chExt cx="5488826" cy="883302"/>
          </a:xfrm>
        </p:grpSpPr>
        <p:sp>
          <p:nvSpPr>
            <p:cNvPr id="62" name="TextBox 61">
              <a:extLst>
                <a:ext uri="{FF2B5EF4-FFF2-40B4-BE49-F238E27FC236}">
                  <a16:creationId xmlns:a16="http://schemas.microsoft.com/office/drawing/2014/main" id="{310CD638-A464-4A78-A6C3-A8378EC416D8}"/>
                </a:ext>
              </a:extLst>
            </p:cNvPr>
            <p:cNvSpPr txBox="1"/>
            <p:nvPr/>
          </p:nvSpPr>
          <p:spPr>
            <a:xfrm>
              <a:off x="6348798" y="4981633"/>
              <a:ext cx="1655536" cy="883302"/>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Cost </a:t>
              </a:r>
              <a:br>
                <a:rPr lang="en-US" sz="1836">
                  <a:solidFill>
                    <a:srgbClr val="505050"/>
                  </a:solidFill>
                  <a:latin typeface="Segoe UI" panose="020B0502040204020203" pitchFamily="34" charset="0"/>
                  <a:cs typeface="Segoe UI" panose="020B0502040204020203" pitchFamily="34" charset="0"/>
                </a:rPr>
              </a:br>
              <a:r>
                <a:rPr lang="en-US" sz="1836">
                  <a:solidFill>
                    <a:srgbClr val="505050"/>
                  </a:solidFill>
                  <a:latin typeface="Segoe UI" panose="020B0502040204020203" pitchFamily="34" charset="0"/>
                  <a:cs typeface="Segoe UI" panose="020B0502040204020203" pitchFamily="34" charset="0"/>
                </a:rPr>
                <a:t>savings</a:t>
              </a:r>
            </a:p>
          </p:txBody>
        </p:sp>
        <p:sp>
          <p:nvSpPr>
            <p:cNvPr id="63" name="TextBox 62">
              <a:extLst>
                <a:ext uri="{FF2B5EF4-FFF2-40B4-BE49-F238E27FC236}">
                  <a16:creationId xmlns:a16="http://schemas.microsoft.com/office/drawing/2014/main" id="{7659F402-BAB9-4F5D-B027-0E638B4031F9}"/>
                </a:ext>
              </a:extLst>
            </p:cNvPr>
            <p:cNvSpPr txBox="1"/>
            <p:nvPr/>
          </p:nvSpPr>
          <p:spPr>
            <a:xfrm>
              <a:off x="10182088" y="4981633"/>
              <a:ext cx="1655536" cy="883302"/>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Elastic bursting</a:t>
              </a:r>
            </a:p>
          </p:txBody>
        </p:sp>
        <p:sp>
          <p:nvSpPr>
            <p:cNvPr id="64" name="TextBox 63">
              <a:extLst>
                <a:ext uri="{FF2B5EF4-FFF2-40B4-BE49-F238E27FC236}">
                  <a16:creationId xmlns:a16="http://schemas.microsoft.com/office/drawing/2014/main" id="{A36FF80F-5247-4BE9-81C9-3FF7607ABFFE}"/>
                </a:ext>
              </a:extLst>
            </p:cNvPr>
            <p:cNvSpPr txBox="1"/>
            <p:nvPr/>
          </p:nvSpPr>
          <p:spPr>
            <a:xfrm>
              <a:off x="8265443" y="4981633"/>
              <a:ext cx="1655536" cy="883302"/>
            </a:xfrm>
            <a:prstGeom prst="rect">
              <a:avLst/>
            </a:prstGeom>
            <a:noFill/>
          </p:spPr>
          <p:txBody>
            <a:bodyPr wrap="square" lIns="143425" tIns="143425" rIns="143425" bIns="143425" rtlCol="0">
              <a:spAutoFit/>
            </a:bodyPr>
            <a:lstStyle/>
            <a:p>
              <a:pPr algn="ctr" defTabSz="932754">
                <a:spcAft>
                  <a:spcPts val="2353"/>
                </a:spcAft>
              </a:pPr>
              <a:r>
                <a:rPr lang="en-US" sz="1836">
                  <a:solidFill>
                    <a:srgbClr val="505050"/>
                  </a:solidFill>
                  <a:latin typeface="Segoe UI" panose="020B0502040204020203" pitchFamily="34" charset="0"/>
                  <a:cs typeface="Segoe UI" panose="020B0502040204020203" pitchFamily="34" charset="0"/>
                </a:rPr>
                <a:t>Efficient deployment</a:t>
              </a:r>
            </a:p>
          </p:txBody>
        </p:sp>
      </p:grpSp>
      <p:sp>
        <p:nvSpPr>
          <p:cNvPr id="106" name="Left Bracket 105">
            <a:extLst>
              <a:ext uri="{FF2B5EF4-FFF2-40B4-BE49-F238E27FC236}">
                <a16:creationId xmlns:a16="http://schemas.microsoft.com/office/drawing/2014/main" id="{6F638F08-674C-4ED9-A7DE-0B5F64223055}"/>
              </a:ext>
            </a:extLst>
          </p:cNvPr>
          <p:cNvSpPr/>
          <p:nvPr/>
        </p:nvSpPr>
        <p:spPr>
          <a:xfrm rot="16200000">
            <a:off x="8862398" y="3832718"/>
            <a:ext cx="89641" cy="4392420"/>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754"/>
            <a:endParaRPr lang="en-US" sz="1836">
              <a:solidFill>
                <a:srgbClr val="505050"/>
              </a:solidFill>
              <a:latin typeface="Segoe UI"/>
            </a:endParaRPr>
          </a:p>
        </p:txBody>
      </p:sp>
      <p:sp>
        <p:nvSpPr>
          <p:cNvPr id="107" name="TextBox 106">
            <a:extLst>
              <a:ext uri="{FF2B5EF4-FFF2-40B4-BE49-F238E27FC236}">
                <a16:creationId xmlns:a16="http://schemas.microsoft.com/office/drawing/2014/main" id="{DFF78382-BFA8-4113-9376-B631AD2546FA}"/>
              </a:ext>
            </a:extLst>
          </p:cNvPr>
          <p:cNvSpPr txBox="1"/>
          <p:nvPr/>
        </p:nvSpPr>
        <p:spPr>
          <a:xfrm>
            <a:off x="8279020" y="5748491"/>
            <a:ext cx="1272385" cy="658947"/>
          </a:xfrm>
          <a:prstGeom prst="rect">
            <a:avLst/>
          </a:prstGeom>
          <a:solidFill>
            <a:srgbClr val="FFFFFF"/>
          </a:solidFill>
          <a:ln>
            <a:noFill/>
          </a:ln>
        </p:spPr>
        <p:txBody>
          <a:bodyPr wrap="square" lIns="143425" tIns="143425" rIns="143425" bIns="143425" rtlCol="0">
            <a:spAutoFit/>
          </a:bodyPr>
          <a:lstStyle/>
          <a:p>
            <a:pPr algn="ctr" defTabSz="932754">
              <a:spcAft>
                <a:spcPts val="2353"/>
              </a:spcAft>
            </a:pPr>
            <a:r>
              <a:rPr lang="en-US" sz="2353">
                <a:solidFill>
                  <a:srgbClr val="0072C6"/>
                </a:solidFill>
                <a:latin typeface="Segoe UI Semibold" panose="020B0702040204020203" pitchFamily="34" charset="0"/>
                <a:cs typeface="Segoe UI Semibold" panose="020B0702040204020203" pitchFamily="34" charset="0"/>
              </a:rPr>
              <a:t>For IT</a:t>
            </a:r>
          </a:p>
        </p:txBody>
      </p:sp>
      <p:sp>
        <p:nvSpPr>
          <p:cNvPr id="109" name="Left Bracket 108">
            <a:extLst>
              <a:ext uri="{FF2B5EF4-FFF2-40B4-BE49-F238E27FC236}">
                <a16:creationId xmlns:a16="http://schemas.microsoft.com/office/drawing/2014/main" id="{730FD369-ECB0-464C-B41D-C92AB256DC29}"/>
              </a:ext>
            </a:extLst>
          </p:cNvPr>
          <p:cNvSpPr/>
          <p:nvPr/>
        </p:nvSpPr>
        <p:spPr>
          <a:xfrm rot="16200000">
            <a:off x="3242844" y="3832718"/>
            <a:ext cx="89641" cy="4392420"/>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754"/>
            <a:endParaRPr lang="en-US" sz="1836">
              <a:solidFill>
                <a:srgbClr val="505050"/>
              </a:solidFill>
              <a:latin typeface="Segoe UI"/>
            </a:endParaRPr>
          </a:p>
        </p:txBody>
      </p:sp>
      <p:sp>
        <p:nvSpPr>
          <p:cNvPr id="110" name="TextBox 109">
            <a:extLst>
              <a:ext uri="{FF2B5EF4-FFF2-40B4-BE49-F238E27FC236}">
                <a16:creationId xmlns:a16="http://schemas.microsoft.com/office/drawing/2014/main" id="{B565BAC2-3907-4541-9DB0-3DB74119E184}"/>
              </a:ext>
            </a:extLst>
          </p:cNvPr>
          <p:cNvSpPr txBox="1"/>
          <p:nvPr/>
        </p:nvSpPr>
        <p:spPr>
          <a:xfrm>
            <a:off x="2123611" y="5748491"/>
            <a:ext cx="2309532" cy="651738"/>
          </a:xfrm>
          <a:prstGeom prst="rect">
            <a:avLst/>
          </a:prstGeom>
          <a:solidFill>
            <a:schemeClr val="bg1"/>
          </a:solidFill>
          <a:ln>
            <a:noFill/>
          </a:ln>
        </p:spPr>
        <p:txBody>
          <a:bodyPr wrap="square" lIns="143425" tIns="143425" rIns="143425" bIns="143425" rtlCol="0">
            <a:spAutoFit/>
          </a:bodyPr>
          <a:lstStyle/>
          <a:p>
            <a:pPr algn="ctr" defTabSz="932754">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sp>
        <p:nvSpPr>
          <p:cNvPr id="112" name="Oval 111"/>
          <p:cNvSpPr/>
          <p:nvPr/>
        </p:nvSpPr>
        <p:spPr bwMode="auto">
          <a:xfrm>
            <a:off x="943120"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1152176" y="4194316"/>
            <a:ext cx="421608" cy="44043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cmpd="sng">
            <a:solidFill>
              <a:schemeClr val="bg1"/>
            </a:solidFill>
            <a:prstDash val="solid"/>
            <a:miter lim="800000"/>
            <a:headEnd/>
            <a:tailEnd/>
          </a:ln>
        </p:spPr>
        <p:txBody>
          <a:bodyPr vert="horz" wrap="square" lIns="91439" tIns="45719" rIns="91439" bIns="45719" numCol="1" anchor="t" anchorCtr="0" compatLnSpc="1">
            <a:prstTxWarp prst="textNoShape">
              <a:avLst/>
            </a:prstTxWarp>
          </a:bodyPr>
          <a:lstStyle/>
          <a:p>
            <a:pPr defTabSz="932754"/>
            <a:endParaRPr lang="en-US" sz="900" dirty="0">
              <a:gradFill>
                <a:gsLst>
                  <a:gs pos="0">
                    <a:srgbClr val="505050"/>
                  </a:gs>
                  <a:gs pos="100000">
                    <a:srgbClr val="505050"/>
                  </a:gs>
                </a:gsLst>
                <a:lin ang="5400000" scaled="1"/>
              </a:gradFill>
              <a:latin typeface="Segoe UI Semilight"/>
            </a:endParaRPr>
          </a:p>
        </p:txBody>
      </p:sp>
      <p:sp>
        <p:nvSpPr>
          <p:cNvPr id="114" name="Oval 113"/>
          <p:cNvSpPr/>
          <p:nvPr/>
        </p:nvSpPr>
        <p:spPr bwMode="auto">
          <a:xfrm>
            <a:off x="2868560"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3060835" y="4184442"/>
            <a:ext cx="452951" cy="44534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cmpd="sng">
            <a:solidFill>
              <a:srgbClr val="FFFFFF"/>
            </a:solidFill>
            <a:prstDash val="solid"/>
            <a:miter lim="800000"/>
            <a:headEnd/>
            <a:tailEnd/>
          </a:ln>
        </p:spPr>
        <p:txBody>
          <a:bodyPr vert="horz" wrap="square" lIns="91439" tIns="45719" rIns="91439" bIns="45719" numCol="1" anchor="t" anchorCtr="0" compatLnSpc="1">
            <a:prstTxWarp prst="textNoShape">
              <a:avLst/>
            </a:prstTxWarp>
          </a:bodyPr>
          <a:lstStyle/>
          <a:p>
            <a:pPr defTabSz="932754"/>
            <a:endParaRPr lang="en-US" sz="900" dirty="0">
              <a:gradFill>
                <a:gsLst>
                  <a:gs pos="0">
                    <a:srgbClr val="505050"/>
                  </a:gs>
                  <a:gs pos="100000">
                    <a:srgbClr val="505050"/>
                  </a:gs>
                </a:gsLst>
                <a:lin ang="5400000" scaled="1"/>
              </a:gradFill>
              <a:latin typeface="Segoe UI Semilight"/>
            </a:endParaRPr>
          </a:p>
        </p:txBody>
      </p:sp>
      <p:sp>
        <p:nvSpPr>
          <p:cNvPr id="116" name="Oval 115"/>
          <p:cNvSpPr/>
          <p:nvPr/>
        </p:nvSpPr>
        <p:spPr bwMode="auto">
          <a:xfrm>
            <a:off x="6627266"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6770019" y="4146813"/>
            <a:ext cx="522958" cy="48390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2700" cap="sq" cmpd="sng">
            <a:solidFill>
              <a:srgbClr val="FFFFFF"/>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91439" tIns="45719" rIns="91439" bIns="45719" numCol="1" anchor="t" anchorCtr="0" compatLnSpc="1">
            <a:prstTxWarp prst="textNoShape">
              <a:avLst/>
            </a:prstTxWarp>
          </a:bodyPr>
          <a:lstStyle/>
          <a:p>
            <a:pPr defTabSz="932754"/>
            <a:endParaRPr lang="en-US" sz="900" dirty="0">
              <a:gradFill>
                <a:gsLst>
                  <a:gs pos="0">
                    <a:srgbClr val="505050"/>
                  </a:gs>
                  <a:gs pos="100000">
                    <a:srgbClr val="505050"/>
                  </a:gs>
                </a:gsLst>
              </a:gradFill>
              <a:latin typeface="Segoe UI Semilight"/>
            </a:endParaRPr>
          </a:p>
        </p:txBody>
      </p:sp>
      <p:sp>
        <p:nvSpPr>
          <p:cNvPr id="118" name="Oval 117"/>
          <p:cNvSpPr/>
          <p:nvPr/>
        </p:nvSpPr>
        <p:spPr bwMode="auto">
          <a:xfrm>
            <a:off x="8470774"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10314282"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8682653" y="4246336"/>
            <a:ext cx="419956" cy="36575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91439" tIns="45719" rIns="91439" bIns="45719" numCol="1" anchor="t" anchorCtr="0" compatLnSpc="1">
            <a:prstTxWarp prst="textNoShape">
              <a:avLst/>
            </a:prstTxWarp>
          </a:bodyPr>
          <a:lstStyle/>
          <a:p>
            <a:pPr defTabSz="932754"/>
            <a:endParaRPr lang="en-US" sz="1836">
              <a:solidFill>
                <a:srgbClr val="353535"/>
              </a:solidFill>
              <a:latin typeface="Segoe UI Semilight"/>
            </a:endParaRPr>
          </a:p>
        </p:txBody>
      </p:sp>
      <p:sp>
        <p:nvSpPr>
          <p:cNvPr id="121"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0560080" y="4221414"/>
            <a:ext cx="358460" cy="358460"/>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rgbClr val="FFFFFF"/>
            </a:solidFill>
            <a:prstDash val="solid"/>
            <a:miter lim="800000"/>
            <a:headEnd/>
            <a:tailEnd/>
          </a:ln>
        </p:spPr>
        <p:txBody>
          <a:bodyPr vert="horz" wrap="square" lIns="91439" tIns="45719" rIns="91439" bIns="45719" numCol="1" anchor="t" anchorCtr="0" compatLnSpc="1">
            <a:prstTxWarp prst="textNoShape">
              <a:avLst/>
            </a:prstTxWarp>
          </a:bodyPr>
          <a:lstStyle/>
          <a:p>
            <a:pPr defTabSz="932754"/>
            <a:endParaRPr lang="en-US" sz="900" dirty="0">
              <a:gradFill>
                <a:gsLst>
                  <a:gs pos="0">
                    <a:srgbClr val="505050"/>
                  </a:gs>
                  <a:gs pos="100000">
                    <a:srgbClr val="505050"/>
                  </a:gs>
                </a:gsLst>
                <a:lin ang="5400000" scaled="1"/>
              </a:gradFill>
              <a:latin typeface="Segoe UI Semilight"/>
            </a:endParaRPr>
          </a:p>
        </p:txBody>
      </p:sp>
      <p:sp>
        <p:nvSpPr>
          <p:cNvPr id="122" name="Oval 121"/>
          <p:cNvSpPr/>
          <p:nvPr/>
        </p:nvSpPr>
        <p:spPr bwMode="auto">
          <a:xfrm>
            <a:off x="4742793" y="3994670"/>
            <a:ext cx="839720" cy="8397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3" name="Group 122"/>
          <p:cNvGrpSpPr/>
          <p:nvPr/>
        </p:nvGrpSpPr>
        <p:grpSpPr>
          <a:xfrm>
            <a:off x="5556636" y="2049482"/>
            <a:ext cx="1056425" cy="1164338"/>
            <a:chOff x="6570009" y="1909040"/>
            <a:chExt cx="400496" cy="441407"/>
          </a:xfrm>
        </p:grpSpPr>
        <p:sp>
          <p:nvSpPr>
            <p:cNvPr id="124" name="Freeform: Shape 28">
              <a:extLst>
                <a:ext uri="{FF2B5EF4-FFF2-40B4-BE49-F238E27FC236}">
                  <a16:creationId xmlns:a16="http://schemas.microsoft.com/office/drawing/2014/main" id="{7E36D1A0-A7F8-476A-A1DA-DBEB028DBB67}"/>
                </a:ext>
              </a:extLst>
            </p:cNvPr>
            <p:cNvSpPr/>
            <p:nvPr/>
          </p:nvSpPr>
          <p:spPr>
            <a:xfrm>
              <a:off x="6570009" y="1909040"/>
              <a:ext cx="400496" cy="228240"/>
            </a:xfrm>
            <a:custGeom>
              <a:avLst/>
              <a:gdLst/>
              <a:ahLst/>
              <a:cxnLst/>
              <a:rect l="0" t="0" r="0" b="0"/>
              <a:pathLst>
                <a:path w="885825" h="504825">
                  <a:moveTo>
                    <a:pt x="21431" y="254794"/>
                  </a:moveTo>
                  <a:lnTo>
                    <a:pt x="443389" y="488156"/>
                  </a:lnTo>
                  <a:lnTo>
                    <a:pt x="866299" y="254794"/>
                  </a:lnTo>
                  <a:lnTo>
                    <a:pt x="443389" y="21431"/>
                  </a:lnTo>
                  <a:close/>
                </a:path>
              </a:pathLst>
            </a:custGeom>
            <a:noFill/>
            <a:ln w="19050" cap="rnd" cmpd="sng">
              <a:solidFill>
                <a:schemeClr val="accent3"/>
              </a:solidFill>
              <a:prstDash val="solid"/>
              <a:round/>
            </a:ln>
          </p:spPr>
          <p:txBody>
            <a:bodyPr/>
            <a:lstStyle/>
            <a:p>
              <a:pPr defTabSz="932754"/>
              <a:endParaRPr lang="en-US" sz="1836">
                <a:solidFill>
                  <a:srgbClr val="505050"/>
                </a:solidFill>
                <a:latin typeface="Segoe UI"/>
              </a:endParaRPr>
            </a:p>
          </p:txBody>
        </p:sp>
        <p:sp>
          <p:nvSpPr>
            <p:cNvPr id="125" name="Freeform: Shape 29">
              <a:extLst>
                <a:ext uri="{FF2B5EF4-FFF2-40B4-BE49-F238E27FC236}">
                  <a16:creationId xmlns:a16="http://schemas.microsoft.com/office/drawing/2014/main" id="{CB4820E6-E383-499D-A0B3-C4DF29BE5FE8}"/>
                </a:ext>
              </a:extLst>
            </p:cNvPr>
            <p:cNvSpPr/>
            <p:nvPr/>
          </p:nvSpPr>
          <p:spPr>
            <a:xfrm>
              <a:off x="6570009" y="2014547"/>
              <a:ext cx="206708" cy="335900"/>
            </a:xfrm>
            <a:custGeom>
              <a:avLst/>
              <a:gdLst/>
              <a:ahLst/>
              <a:cxnLst/>
              <a:rect l="0" t="0" r="0" b="0"/>
              <a:pathLst>
                <a:path w="457200" h="742950">
                  <a:moveTo>
                    <a:pt x="21431" y="21431"/>
                  </a:moveTo>
                  <a:lnTo>
                    <a:pt x="21431" y="489109"/>
                  </a:lnTo>
                  <a:lnTo>
                    <a:pt x="443389" y="722471"/>
                  </a:lnTo>
                  <a:lnTo>
                    <a:pt x="443389" y="254794"/>
                  </a:lnTo>
                  <a:close/>
                </a:path>
              </a:pathLst>
            </a:custGeom>
            <a:noFill/>
            <a:ln w="19050" cap="rnd" cmpd="sng">
              <a:solidFill>
                <a:schemeClr val="accent3"/>
              </a:solidFill>
              <a:prstDash val="solid"/>
              <a:round/>
            </a:ln>
          </p:spPr>
          <p:txBody>
            <a:bodyPr/>
            <a:lstStyle/>
            <a:p>
              <a:pPr defTabSz="932754"/>
              <a:endParaRPr lang="en-US" sz="1836">
                <a:solidFill>
                  <a:srgbClr val="505050"/>
                </a:solidFill>
                <a:latin typeface="Segoe UI"/>
              </a:endParaRPr>
            </a:p>
          </p:txBody>
        </p:sp>
        <p:sp>
          <p:nvSpPr>
            <p:cNvPr id="126" name="Freeform: Shape 30">
              <a:extLst>
                <a:ext uri="{FF2B5EF4-FFF2-40B4-BE49-F238E27FC236}">
                  <a16:creationId xmlns:a16="http://schemas.microsoft.com/office/drawing/2014/main" id="{BBB7E6C2-2D23-41D6-81C0-F02C986AD0DA}"/>
                </a:ext>
              </a:extLst>
            </p:cNvPr>
            <p:cNvSpPr/>
            <p:nvPr/>
          </p:nvSpPr>
          <p:spPr>
            <a:xfrm>
              <a:off x="6760783" y="2014547"/>
              <a:ext cx="206708" cy="335900"/>
            </a:xfrm>
            <a:custGeom>
              <a:avLst/>
              <a:gdLst/>
              <a:ahLst/>
              <a:cxnLst/>
              <a:rect l="0" t="0" r="0" b="0"/>
              <a:pathLst>
                <a:path w="457200" h="742950">
                  <a:moveTo>
                    <a:pt x="444341" y="21431"/>
                  </a:moveTo>
                  <a:lnTo>
                    <a:pt x="444341" y="489109"/>
                  </a:lnTo>
                  <a:lnTo>
                    <a:pt x="21431" y="722471"/>
                  </a:lnTo>
                  <a:lnTo>
                    <a:pt x="21431" y="254794"/>
                  </a:lnTo>
                  <a:close/>
                </a:path>
              </a:pathLst>
            </a:custGeom>
            <a:noFill/>
            <a:ln w="19050" cap="rnd" cmpd="sng">
              <a:solidFill>
                <a:schemeClr val="accent3"/>
              </a:solidFill>
              <a:prstDash val="solid"/>
              <a:round/>
            </a:ln>
          </p:spPr>
          <p:txBody>
            <a:bodyPr/>
            <a:lstStyle/>
            <a:p>
              <a:pPr defTabSz="932754"/>
              <a:endParaRPr lang="en-US" sz="1836">
                <a:solidFill>
                  <a:srgbClr val="505050"/>
                </a:solidFill>
                <a:latin typeface="Segoe UI"/>
              </a:endParaRPr>
            </a:p>
          </p:txBody>
        </p:sp>
      </p:grpSp>
      <p:sp>
        <p:nvSpPr>
          <p:cNvPr id="12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5035119" y="4216877"/>
            <a:ext cx="316646" cy="3930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2700" cap="sq" cmpd="sng">
            <a:solidFill>
              <a:schemeClr val="bg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91439" tIns="45719" rIns="91439" bIns="45719" numCol="1" anchor="t" anchorCtr="0" compatLnSpc="1">
            <a:prstTxWarp prst="textNoShape">
              <a:avLst/>
            </a:prstTxWarp>
          </a:bodyPr>
          <a:lstStyle/>
          <a:p>
            <a:pPr defTabSz="932754"/>
            <a:endParaRPr lang="en-US" sz="90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3773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25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25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25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sz="4400" dirty="0">
                <a:solidFill>
                  <a:schemeClr val="accent3"/>
                </a:solidFill>
              </a:rPr>
              <a:t>High Performance </a:t>
            </a:r>
            <a:r>
              <a:rPr lang="en-US" sz="4400" dirty="0" err="1">
                <a:solidFill>
                  <a:schemeClr val="accent3"/>
                </a:solidFill>
              </a:rPr>
              <a:t>Devops</a:t>
            </a:r>
            <a:r>
              <a:rPr lang="en-US" sz="4400" dirty="0">
                <a:solidFill>
                  <a:schemeClr val="accent3"/>
                </a:solidFill>
              </a:rPr>
              <a:t>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Faster</a:t>
            </a:r>
          </a:p>
          <a:p>
            <a:pPr algn="ctr" defTabSz="914016">
              <a:spcBef>
                <a:spcPts val="784"/>
              </a:spcBef>
              <a:defRPr/>
            </a:pPr>
            <a:r>
              <a:rPr lang="en-US" sz="2353"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2,604x Faster Mean </a:t>
            </a:r>
          </a:p>
          <a:p>
            <a:pPr algn="ctr" defTabSz="914016">
              <a:spcBef>
                <a:spcPts val="784"/>
              </a:spcBef>
              <a:defRPr/>
            </a:pPr>
            <a:r>
              <a:rPr lang="en-US" sz="2353"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B9A2B6-2B2E-460C-AD55-55C60CDD2314}"/>
              </a:ext>
            </a:extLst>
          </p:cNvPr>
          <p:cNvSpPr>
            <a:spLocks noGrp="1"/>
          </p:cNvSpPr>
          <p:nvPr>
            <p:ph type="title"/>
          </p:nvPr>
        </p:nvSpPr>
        <p:spPr/>
        <p:txBody>
          <a:bodyPr/>
          <a:lstStyle/>
          <a:p>
            <a:r>
              <a:rPr lang="en-US" dirty="0">
                <a:solidFill>
                  <a:schemeClr val="accent3"/>
                </a:solidFill>
              </a:rPr>
              <a:t>What is DevOps?</a:t>
            </a:r>
          </a:p>
        </p:txBody>
      </p:sp>
      <p:grpSp>
        <p:nvGrpSpPr>
          <p:cNvPr id="77" name="Group 76" descr="DevOps is the union of people, process, and products to enable continuous delivery of value to your end users.&#10;">
            <a:extLst>
              <a:ext uri="{FF2B5EF4-FFF2-40B4-BE49-F238E27FC236}">
                <a16:creationId xmlns:a16="http://schemas.microsoft.com/office/drawing/2014/main" id="{9474FE22-C25F-4ADA-9318-FC200B6000CB}"/>
              </a:ext>
            </a:extLst>
          </p:cNvPr>
          <p:cNvGrpSpPr/>
          <p:nvPr/>
        </p:nvGrpSpPr>
        <p:grpSpPr>
          <a:xfrm>
            <a:off x="434975" y="1928172"/>
            <a:ext cx="5412947" cy="3963929"/>
            <a:chOff x="366076" y="1432242"/>
            <a:chExt cx="4716106" cy="3964491"/>
          </a:xfrm>
        </p:grpSpPr>
        <p:sp>
          <p:nvSpPr>
            <p:cNvPr id="78" name="Rectangle 77">
              <a:extLst>
                <a:ext uri="{FF2B5EF4-FFF2-40B4-BE49-F238E27FC236}">
                  <a16:creationId xmlns:a16="http://schemas.microsoft.com/office/drawing/2014/main" id="{58E74528-B7E4-476F-9A19-2FF5138D17D0}"/>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rPr>
                <a:t>DevOps is the union of </a:t>
              </a:r>
              <a:r>
                <a:rPr kumimoji="0" lang="en-US" sz="2800" b="1" i="0" u="none" strike="noStrike" kern="0" cap="none" spc="0" normalizeH="0" baseline="0" noProof="0" dirty="0">
                  <a:ln>
                    <a:noFill/>
                  </a:ln>
                  <a:solidFill>
                    <a:srgbClr val="0078D7"/>
                  </a:solidFill>
                  <a:effectLst/>
                  <a:uLnTx/>
                  <a:uFillTx/>
                </a:rPr>
                <a:t>people</a:t>
              </a:r>
              <a:r>
                <a:rPr kumimoji="0" lang="en-US" sz="2800" b="0" i="0" u="none" strike="noStrike" kern="0" cap="none" spc="0" normalizeH="0" baseline="0" noProof="0" dirty="0">
                  <a:ln>
                    <a:noFill/>
                  </a:ln>
                  <a:solidFill>
                    <a:srgbClr val="000000"/>
                  </a:solidFill>
                  <a:effectLst/>
                  <a:uLnTx/>
                  <a:uFillTx/>
                </a:rPr>
                <a:t>, </a:t>
              </a:r>
              <a:r>
                <a:rPr kumimoji="0" lang="en-US" sz="2800" b="1" i="0" u="none" strike="noStrike" kern="0" cap="none" spc="0" normalizeH="0" baseline="0" noProof="0" dirty="0">
                  <a:ln>
                    <a:noFill/>
                  </a:ln>
                  <a:solidFill>
                    <a:srgbClr val="0078D7"/>
                  </a:solidFill>
                  <a:effectLst/>
                  <a:uLnTx/>
                  <a:uFillTx/>
                </a:rPr>
                <a:t>process</a:t>
              </a:r>
              <a:r>
                <a:rPr kumimoji="0" lang="en-US" sz="2800" b="0" i="0" u="none" strike="noStrike" kern="0" cap="none" spc="0" normalizeH="0" baseline="0" noProof="0" dirty="0">
                  <a:ln>
                    <a:noFill/>
                  </a:ln>
                  <a:solidFill>
                    <a:srgbClr val="000000"/>
                  </a:solidFill>
                  <a:effectLst/>
                  <a:uLnTx/>
                  <a:uFillTx/>
                </a:rPr>
                <a:t>, and </a:t>
              </a:r>
              <a:r>
                <a:rPr kumimoji="0" lang="en-US" sz="2800" b="1" i="0" u="none" strike="noStrike" kern="0" cap="none" spc="0" normalizeH="0" baseline="0" noProof="0" dirty="0">
                  <a:ln>
                    <a:noFill/>
                  </a:ln>
                  <a:solidFill>
                    <a:srgbClr val="0078D7"/>
                  </a:solidFill>
                  <a:effectLst/>
                  <a:uLnTx/>
                  <a:uFillTx/>
                </a:rPr>
                <a:t>products</a:t>
              </a:r>
              <a:r>
                <a:rPr kumimoji="0" lang="en-US" sz="2800" b="0" i="0" u="none" strike="noStrike" kern="0" cap="none" spc="0" normalizeH="0" baseline="0" noProof="0" dirty="0">
                  <a:ln>
                    <a:noFill/>
                  </a:ln>
                  <a:solidFill>
                    <a:srgbClr val="000000"/>
                  </a:solidFill>
                  <a:effectLst/>
                  <a:uLnTx/>
                  <a:uFillTx/>
                </a:rPr>
                <a:t> to enable continuous delivery of value to your end users.</a:t>
              </a:r>
            </a:p>
          </p:txBody>
        </p:sp>
        <p:sp>
          <p:nvSpPr>
            <p:cNvPr id="79" name="Rectangle 78">
              <a:extLst>
                <a:ext uri="{FF2B5EF4-FFF2-40B4-BE49-F238E27FC236}">
                  <a16:creationId xmlns:a16="http://schemas.microsoft.com/office/drawing/2014/main" id="{18DADDA2-A387-4732-AE49-E0124794F374}"/>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6399" b="0" i="0" u="none" strike="noStrike" kern="0" cap="none" spc="-10" normalizeH="0" baseline="0" noProof="0" dirty="0">
                  <a:ln w="3175">
                    <a:noFill/>
                  </a:ln>
                  <a:solidFill>
                    <a:srgbClr val="0078D7"/>
                  </a:solidFill>
                  <a:effectLst/>
                  <a:uLnTx/>
                  <a:uFillTx/>
                  <a:latin typeface="Rockwell Extra Bold" panose="02060903040505020403" pitchFamily="18" charset="0"/>
                  <a:cs typeface="Segoe UI" pitchFamily="34" charset="0"/>
                </a:rPr>
                <a:t>“</a:t>
              </a:r>
              <a:endParaRPr kumimoji="0" lang="en-US" sz="6399" b="0" i="0" u="none" strike="noStrike" kern="0" cap="none" spc="0" normalizeH="0" baseline="0" noProof="0" dirty="0">
                <a:ln>
                  <a:noFill/>
                </a:ln>
                <a:solidFill>
                  <a:srgbClr val="0078D7"/>
                </a:solidFill>
                <a:effectLst/>
                <a:uLnTx/>
                <a:uFillTx/>
              </a:endParaRPr>
            </a:p>
          </p:txBody>
        </p:sp>
        <p:sp>
          <p:nvSpPr>
            <p:cNvPr id="92" name="Rectangle 91">
              <a:extLst>
                <a:ext uri="{FF2B5EF4-FFF2-40B4-BE49-F238E27FC236}">
                  <a16:creationId xmlns:a16="http://schemas.microsoft.com/office/drawing/2014/main" id="{BEADE804-0E8F-4E01-A596-0350E1D79B5F}"/>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6399" b="0" i="0" u="none" strike="noStrike" kern="0" cap="none" spc="-10" normalizeH="0" baseline="0" noProof="0" dirty="0">
                  <a:ln w="3175">
                    <a:noFill/>
                  </a:ln>
                  <a:solidFill>
                    <a:srgbClr val="0078D7"/>
                  </a:solidFill>
                  <a:effectLst/>
                  <a:uLnTx/>
                  <a:uFillTx/>
                  <a:latin typeface="Rockwell Extra Bold" panose="02060903040505020403" pitchFamily="18" charset="0"/>
                  <a:cs typeface="Segoe UI" pitchFamily="34" charset="0"/>
                </a:rPr>
                <a:t>”</a:t>
              </a:r>
              <a:endParaRPr kumimoji="0" lang="en-US" sz="6399" b="0" i="0" u="none" strike="noStrike" kern="0" cap="none" spc="0" normalizeH="0" baseline="0" noProof="0" dirty="0">
                <a:ln>
                  <a:noFill/>
                </a:ln>
                <a:solidFill>
                  <a:srgbClr val="0078D7"/>
                </a:solidFill>
                <a:effectLst/>
                <a:uLnTx/>
                <a:uFillTx/>
              </a:endParaRPr>
            </a:p>
          </p:txBody>
        </p:sp>
      </p:grpSp>
      <p:sp>
        <p:nvSpPr>
          <p:cNvPr id="93" name="Oval 92">
            <a:extLst>
              <a:ext uri="{FF2B5EF4-FFF2-40B4-BE49-F238E27FC236}">
                <a16:creationId xmlns:a16="http://schemas.microsoft.com/office/drawing/2014/main" id="{91BDAE95-8551-49DE-9B78-972871175E6E}"/>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w="9525" cap="flat" cmpd="sng" algn="ctr">
            <a:solidFill>
              <a:srgbClr val="000000">
                <a:lumMod val="50000"/>
                <a:lumOff val="50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5B7EAABF-B8D8-4D84-A257-BB5C0218A0BD}"/>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Build&amp; Test</a:t>
            </a:r>
          </a:p>
        </p:txBody>
      </p:sp>
      <p:grpSp>
        <p:nvGrpSpPr>
          <p:cNvPr id="95" name="Group 94">
            <a:extLst>
              <a:ext uri="{FF2B5EF4-FFF2-40B4-BE49-F238E27FC236}">
                <a16:creationId xmlns:a16="http://schemas.microsoft.com/office/drawing/2014/main" id="{33636522-710D-4092-80F3-79294E7944F3}"/>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96" name="Business Trans large">
              <a:extLst>
                <a:ext uri="{FF2B5EF4-FFF2-40B4-BE49-F238E27FC236}">
                  <a16:creationId xmlns:a16="http://schemas.microsoft.com/office/drawing/2014/main" id="{806011F7-2625-4AB0-B055-4B77934E5818}"/>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pc="10" dirty="0">
                  <a:ln w="3175">
                    <a:noFill/>
                  </a:ln>
                  <a:solidFill>
                    <a:srgbClr val="0078D7"/>
                  </a:solidFill>
                  <a:cs typeface="Segoe UI Semilight" panose="020B0402040204020203" pitchFamily="34" charset="0"/>
                </a:rPr>
                <a:t>Continuous</a:t>
              </a:r>
              <a:br>
                <a:rPr lang="en-US" spc="10" dirty="0">
                  <a:ln w="3175">
                    <a:noFill/>
                  </a:ln>
                  <a:solidFill>
                    <a:srgbClr val="0078D7"/>
                  </a:solidFill>
                  <a:cs typeface="Segoe UI Semilight" panose="020B0402040204020203" pitchFamily="34" charset="0"/>
                </a:rPr>
              </a:br>
              <a:r>
                <a:rPr lang="en-US" spc="10" dirty="0">
                  <a:ln w="3175">
                    <a:noFill/>
                  </a:ln>
                  <a:solidFill>
                    <a:srgbClr val="0078D7"/>
                  </a:solidFill>
                  <a:cs typeface="Segoe UI Semilight" panose="020B0402040204020203" pitchFamily="34" charset="0"/>
                </a:rPr>
                <a:t>Delivery</a:t>
              </a:r>
            </a:p>
          </p:txBody>
        </p:sp>
        <p:grpSp>
          <p:nvGrpSpPr>
            <p:cNvPr id="97" name="Group 96">
              <a:extLst>
                <a:ext uri="{FF2B5EF4-FFF2-40B4-BE49-F238E27FC236}">
                  <a16:creationId xmlns:a16="http://schemas.microsoft.com/office/drawing/2014/main" id="{1A192C2A-E9FE-4687-886E-CB34C5955C71}"/>
                </a:ext>
              </a:extLst>
            </p:cNvPr>
            <p:cNvGrpSpPr/>
            <p:nvPr/>
          </p:nvGrpSpPr>
          <p:grpSpPr>
            <a:xfrm>
              <a:off x="5404710" y="2898175"/>
              <a:ext cx="1513009" cy="1718897"/>
              <a:chOff x="13906501" y="3922655"/>
              <a:chExt cx="619125" cy="703377"/>
            </a:xfrm>
          </p:grpSpPr>
          <p:sp>
            <p:nvSpPr>
              <p:cNvPr id="98" name="Freeform 17">
                <a:extLst>
                  <a:ext uri="{FF2B5EF4-FFF2-40B4-BE49-F238E27FC236}">
                    <a16:creationId xmlns:a16="http://schemas.microsoft.com/office/drawing/2014/main" id="{57E27C2C-5570-4119-9366-1027EE2FFA08}"/>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000000">
                      <a:lumMod val="50000"/>
                      <a:lumOff val="50000"/>
                    </a:srgbClr>
                  </a:solidFill>
                  <a:ea typeface="MS PGothic" panose="020B0600070205080204" pitchFamily="34" charset="-128"/>
                </a:endParaRPr>
              </a:p>
            </p:txBody>
          </p:sp>
          <p:sp>
            <p:nvSpPr>
              <p:cNvPr id="99" name="Freeform 18">
                <a:extLst>
                  <a:ext uri="{FF2B5EF4-FFF2-40B4-BE49-F238E27FC236}">
                    <a16:creationId xmlns:a16="http://schemas.microsoft.com/office/drawing/2014/main" id="{E5534C37-E424-407D-9934-42549F5693B9}"/>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000000">
                      <a:lumMod val="50000"/>
                      <a:lumOff val="50000"/>
                    </a:srgbClr>
                  </a:solidFill>
                  <a:ea typeface="MS PGothic" panose="020B0600070205080204" pitchFamily="34" charset="-128"/>
                </a:endParaRPr>
              </a:p>
            </p:txBody>
          </p:sp>
          <p:sp>
            <p:nvSpPr>
              <p:cNvPr id="100" name="Line 19">
                <a:extLst>
                  <a:ext uri="{FF2B5EF4-FFF2-40B4-BE49-F238E27FC236}">
                    <a16:creationId xmlns:a16="http://schemas.microsoft.com/office/drawing/2014/main" id="{CF526DCF-BEA7-4773-B91F-0C76CFB84164}"/>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101" name="Freeform 20">
                <a:extLst>
                  <a:ext uri="{FF2B5EF4-FFF2-40B4-BE49-F238E27FC236}">
                    <a16:creationId xmlns:a16="http://schemas.microsoft.com/office/drawing/2014/main" id="{53C08A10-F421-4595-9825-C36CD6615855}"/>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000000">
                      <a:lumMod val="50000"/>
                      <a:lumOff val="50000"/>
                    </a:srgbClr>
                  </a:solidFill>
                  <a:ea typeface="MS PGothic" panose="020B0600070205080204" pitchFamily="34" charset="-128"/>
                </a:endParaRPr>
              </a:p>
            </p:txBody>
          </p:sp>
          <p:sp>
            <p:nvSpPr>
              <p:cNvPr id="102" name="Line 21">
                <a:extLst>
                  <a:ext uri="{FF2B5EF4-FFF2-40B4-BE49-F238E27FC236}">
                    <a16:creationId xmlns:a16="http://schemas.microsoft.com/office/drawing/2014/main" id="{3146D1B8-8E42-4B4B-9F25-EDA6E9665F66}"/>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103" name="Freeform 22">
                <a:extLst>
                  <a:ext uri="{FF2B5EF4-FFF2-40B4-BE49-F238E27FC236}">
                    <a16:creationId xmlns:a16="http://schemas.microsoft.com/office/drawing/2014/main" id="{586FA3FD-0A04-46C1-9D06-5C9EC7A22EF4}"/>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000000">
                      <a:lumMod val="50000"/>
                      <a:lumOff val="50000"/>
                    </a:srgbClr>
                  </a:solidFill>
                  <a:ea typeface="MS PGothic" panose="020B0600070205080204" pitchFamily="34" charset="-128"/>
                </a:endParaRPr>
              </a:p>
            </p:txBody>
          </p:sp>
          <p:sp>
            <p:nvSpPr>
              <p:cNvPr id="104" name="Line 23">
                <a:extLst>
                  <a:ext uri="{FF2B5EF4-FFF2-40B4-BE49-F238E27FC236}">
                    <a16:creationId xmlns:a16="http://schemas.microsoft.com/office/drawing/2014/main" id="{F5464BF0-376E-4406-8BA7-689A934ADE03}"/>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105" name="Oval 104">
            <a:extLst>
              <a:ext uri="{FF2B5EF4-FFF2-40B4-BE49-F238E27FC236}">
                <a16:creationId xmlns:a16="http://schemas.microsoft.com/office/drawing/2014/main" id="{2018D3E2-96D8-48C3-AED8-51ABCE0441F9}"/>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91F1CD06-DF6B-4514-90B6-D4A30A0D2713}"/>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defTabSz="932688">
              <a:lnSpc>
                <a:spcPct val="90000"/>
              </a:lnSpc>
              <a:spcAft>
                <a:spcPts val="600"/>
              </a:spcAft>
            </a:pPr>
            <a:r>
              <a:rPr lang="en-US" sz="1600" dirty="0">
                <a:solidFill>
                  <a:srgbClr val="0078D7"/>
                </a:solidFill>
                <a:ea typeface="Segoe UI" pitchFamily="34" charset="0"/>
                <a:cs typeface="Segoe UI" pitchFamily="34" charset="0"/>
              </a:rPr>
              <a:t>Deploy</a:t>
            </a:r>
          </a:p>
        </p:txBody>
      </p:sp>
      <p:sp>
        <p:nvSpPr>
          <p:cNvPr id="107" name="Oval 106">
            <a:extLst>
              <a:ext uri="{FF2B5EF4-FFF2-40B4-BE49-F238E27FC236}">
                <a16:creationId xmlns:a16="http://schemas.microsoft.com/office/drawing/2014/main" id="{B5548747-3564-4631-8004-EDEF84DA57CD}"/>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7A3BE3C6-0622-493B-A032-B3318294026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defTabSz="932688">
              <a:lnSpc>
                <a:spcPct val="90000"/>
              </a:lnSpc>
              <a:spcAft>
                <a:spcPts val="600"/>
              </a:spcAft>
            </a:pPr>
            <a:r>
              <a:rPr lang="en-US" sz="1600" dirty="0">
                <a:solidFill>
                  <a:srgbClr val="0078D7"/>
                </a:solidFill>
                <a:ea typeface="Segoe UI" pitchFamily="34" charset="0"/>
                <a:cs typeface="Segoe UI" pitchFamily="34" charset="0"/>
              </a:rPr>
              <a:t>Operate</a:t>
            </a:r>
          </a:p>
        </p:txBody>
      </p:sp>
      <p:sp>
        <p:nvSpPr>
          <p:cNvPr id="109" name="Oval 108">
            <a:extLst>
              <a:ext uri="{FF2B5EF4-FFF2-40B4-BE49-F238E27FC236}">
                <a16:creationId xmlns:a16="http://schemas.microsoft.com/office/drawing/2014/main" id="{80D932BA-1123-4056-AE15-22ED90A9AA02}"/>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0A69DDF9-713B-48D6-B36C-7E0AACF3ED24}"/>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defTabSz="932688">
              <a:lnSpc>
                <a:spcPct val="90000"/>
              </a:lnSpc>
              <a:spcAft>
                <a:spcPts val="600"/>
              </a:spcAft>
            </a:pPr>
            <a:r>
              <a:rPr lang="en-US" sz="1600" dirty="0">
                <a:solidFill>
                  <a:srgbClr val="0078D7"/>
                </a:solidFill>
                <a:ea typeface="Segoe UI" pitchFamily="34" charset="0"/>
                <a:cs typeface="Segoe UI" pitchFamily="34" charset="0"/>
              </a:rPr>
              <a:t>Monitor </a:t>
            </a:r>
            <a:br>
              <a:rPr lang="en-US" sz="1600" dirty="0">
                <a:solidFill>
                  <a:srgbClr val="0078D7"/>
                </a:solidFill>
                <a:ea typeface="Segoe UI" pitchFamily="34" charset="0"/>
                <a:cs typeface="Segoe UI" pitchFamily="34" charset="0"/>
              </a:rPr>
            </a:br>
            <a:r>
              <a:rPr lang="en-US" sz="1600" dirty="0">
                <a:solidFill>
                  <a:srgbClr val="0078D7"/>
                </a:solidFill>
                <a:ea typeface="Segoe UI" pitchFamily="34" charset="0"/>
                <a:cs typeface="Segoe UI" pitchFamily="34" charset="0"/>
              </a:rPr>
              <a:t>&amp; </a:t>
            </a:r>
            <a:br>
              <a:rPr lang="en-US" sz="1600" dirty="0">
                <a:solidFill>
                  <a:srgbClr val="0078D7"/>
                </a:solidFill>
                <a:ea typeface="Segoe UI" pitchFamily="34" charset="0"/>
                <a:cs typeface="Segoe UI" pitchFamily="34" charset="0"/>
              </a:rPr>
            </a:br>
            <a:r>
              <a:rPr lang="en-US" sz="1600" dirty="0">
                <a:solidFill>
                  <a:srgbClr val="0078D7"/>
                </a:solidFill>
                <a:ea typeface="Segoe UI" pitchFamily="34" charset="0"/>
                <a:cs typeface="Segoe UI" pitchFamily="34" charset="0"/>
              </a:rPr>
              <a:t>Learn</a:t>
            </a:r>
          </a:p>
        </p:txBody>
      </p:sp>
      <p:sp>
        <p:nvSpPr>
          <p:cNvPr id="111" name="Oval 110">
            <a:extLst>
              <a:ext uri="{FF2B5EF4-FFF2-40B4-BE49-F238E27FC236}">
                <a16:creationId xmlns:a16="http://schemas.microsoft.com/office/drawing/2014/main" id="{F9F781BF-FE1B-4506-A2D6-AB8822CFB184}"/>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8B02B24-69C3-4838-A36D-9D08B309CB29}"/>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defTabSz="932688">
              <a:lnSpc>
                <a:spcPct val="90000"/>
              </a:lnSpc>
              <a:spcAft>
                <a:spcPts val="600"/>
              </a:spcAft>
            </a:pPr>
            <a:r>
              <a:rPr lang="en-US" sz="1600" dirty="0">
                <a:solidFill>
                  <a:srgbClr val="0078D7"/>
                </a:solidFill>
                <a:ea typeface="Segoe UI" pitchFamily="34" charset="0"/>
                <a:cs typeface="Segoe UI" pitchFamily="34" charset="0"/>
              </a:rPr>
              <a:t>Plan </a:t>
            </a:r>
            <a:br>
              <a:rPr lang="en-US" sz="1600" dirty="0">
                <a:solidFill>
                  <a:srgbClr val="0078D7"/>
                </a:solidFill>
                <a:ea typeface="Segoe UI" pitchFamily="34" charset="0"/>
                <a:cs typeface="Segoe UI" pitchFamily="34" charset="0"/>
              </a:rPr>
            </a:br>
            <a:r>
              <a:rPr lang="en-US" sz="1600" dirty="0">
                <a:solidFill>
                  <a:srgbClr val="0078D7"/>
                </a:solidFill>
                <a:ea typeface="Segoe UI" pitchFamily="34" charset="0"/>
                <a:cs typeface="Segoe UI" pitchFamily="34" charset="0"/>
              </a:rPr>
              <a:t>&amp; </a:t>
            </a:r>
            <a:br>
              <a:rPr lang="en-US" sz="1600" dirty="0">
                <a:solidFill>
                  <a:srgbClr val="0078D7"/>
                </a:solidFill>
                <a:ea typeface="Segoe UI" pitchFamily="34" charset="0"/>
                <a:cs typeface="Segoe UI" pitchFamily="34" charset="0"/>
              </a:rPr>
            </a:br>
            <a:r>
              <a:rPr lang="en-US" sz="1600" dirty="0">
                <a:solidFill>
                  <a:srgbClr val="0078D7"/>
                </a:solidFill>
                <a:ea typeface="Segoe UI" pitchFamily="34" charset="0"/>
                <a:cs typeface="Segoe UI" pitchFamily="34" charset="0"/>
              </a:rPr>
              <a:t>Track</a:t>
            </a:r>
          </a:p>
        </p:txBody>
      </p:sp>
      <p:sp>
        <p:nvSpPr>
          <p:cNvPr id="113" name="Oval 112">
            <a:extLst>
              <a:ext uri="{FF2B5EF4-FFF2-40B4-BE49-F238E27FC236}">
                <a16:creationId xmlns:a16="http://schemas.microsoft.com/office/drawing/2014/main" id="{9A458702-26AC-46A6-BF7C-5D056BFB719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D4C7118-4A30-4C03-88CF-88AD8FD0F275}"/>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defTabSz="932688">
              <a:lnSpc>
                <a:spcPct val="90000"/>
              </a:lnSpc>
              <a:spcAft>
                <a:spcPts val="600"/>
              </a:spcAft>
            </a:pPr>
            <a:r>
              <a:rPr lang="en-US" sz="1600" dirty="0">
                <a:solidFill>
                  <a:srgbClr val="0078D7"/>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Azure DevOps</a:t>
            </a:r>
            <a:endParaRPr lang="en-US" dirty="0"/>
          </a:p>
        </p:txBody>
      </p:sp>
      <p:sp>
        <p:nvSpPr>
          <p:cNvPr id="8" name="Content Placeholder 2"/>
          <p:cNvSpPr txBox="1">
            <a:spLocks/>
          </p:cNvSpPr>
          <p:nvPr/>
        </p:nvSpPr>
        <p:spPr>
          <a:xfrm>
            <a:off x="1450560" y="5488150"/>
            <a:ext cx="5827059"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Increase productivity with powerful features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9" y="1900519"/>
            <a:ext cx="8178903" cy="345407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6041" y="2067885"/>
            <a:ext cx="3338162" cy="2057398"/>
          </a:xfrm>
          <a:prstGeom prst="rect">
            <a:avLst/>
          </a:prstGeom>
        </p:spPr>
      </p:pic>
      <p:cxnSp>
        <p:nvCxnSpPr>
          <p:cNvPr id="32" name="Straight Connector 31"/>
          <p:cNvCxnSpPr/>
          <p:nvPr/>
        </p:nvCxnSpPr>
        <p:spPr>
          <a:xfrm>
            <a:off x="8585605" y="1560849"/>
            <a:ext cx="108373" cy="431939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34" name="Content Placeholder 2"/>
          <p:cNvSpPr txBox="1">
            <a:spLocks/>
          </p:cNvSpPr>
          <p:nvPr/>
        </p:nvSpPr>
        <p:spPr>
          <a:xfrm>
            <a:off x="8869360" y="4472487"/>
            <a:ext cx="3346242" cy="10156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a:t>Code in any IDE/language and build applications for any target platform. </a:t>
            </a:r>
          </a:p>
        </p:txBody>
      </p:sp>
    </p:spTree>
    <p:extLst>
      <p:ext uri="{BB962C8B-B14F-4D97-AF65-F5344CB8AC3E}">
        <p14:creationId xmlns:p14="http://schemas.microsoft.com/office/powerpoint/2010/main" val="4005801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solidFill>
                  <a:srgbClr val="0078D7"/>
                </a:solidFill>
              </a:rPr>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6.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374DBE600D1042BB171018FFA28773" ma:contentTypeVersion="5" ma:contentTypeDescription="Create a new document." ma:contentTypeScope="" ma:versionID="99b9d4243d0c666080a162e4f700b420">
  <xsd:schema xmlns:xsd="http://www.w3.org/2001/XMLSchema" xmlns:xs="http://www.w3.org/2001/XMLSchema" xmlns:p="http://schemas.microsoft.com/office/2006/metadata/properties" xmlns:ns2="230e9df3-be65-4c73-a93b-d1236ebd677e" xmlns:ns3="8a5fa141-ffab-4068-a2eb-aea252c8130e" targetNamespace="http://schemas.microsoft.com/office/2006/metadata/properties" ma:root="true" ma:fieldsID="66eb73fc2e4367b650caaf3708a8f156" ns2:_="" ns3:_="">
    <xsd:import namespace="230e9df3-be65-4c73-a93b-d1236ebd677e"/>
    <xsd:import namespace="8a5fa141-ffab-4068-a2eb-aea252c8130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8a5fa141-ffab-4068-a2eb-aea252c8130e"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230e9df3-be65-4c73-a93b-d1236ebd677e">CPS089-49926902-2227</_dlc_DocId>
    <_dlc_DocIdUrl xmlns="230e9df3-be65-4c73-a93b-d1236ebd677e">
      <Url>https://microsoft-files.sharepoint.com/teams/CampusProjectSites089/hahzsakosd/ipdev/_layouts/15/DocIdRedir.aspx?ID=CPS089-49926902-2227</Url>
      <Description>CPS089-49926902-2227</Description>
    </_dlc_DocIdUrl>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C7D4DF1-4878-4A56-8508-A42905D745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8a5fa141-ffab-4068-a2eb-aea252c813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C9592E-82DD-4399-A4BB-5C49E0F6255D}">
  <ds:schemaRefs>
    <ds:schemaRef ds:uri="http://schemas.microsoft.com/sharepoint/events"/>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543</TotalTime>
  <Words>3970</Words>
  <Application>Microsoft Office PowerPoint</Application>
  <PresentationFormat>Custom</PresentationFormat>
  <Paragraphs>538</Paragraphs>
  <Slides>37</Slides>
  <Notes>32</Notes>
  <HiddenSlides>16</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37</vt:i4>
      </vt:variant>
    </vt:vector>
  </HeadingPairs>
  <TitlesOfParts>
    <vt:vector size="56" baseType="lpstr">
      <vt:lpstr>Arial</vt:lpstr>
      <vt:lpstr>Calibri</vt:lpstr>
      <vt:lpstr>Calibri Light</vt:lpstr>
      <vt:lpstr>Consolas</vt:lpstr>
      <vt:lpstr>Rockwell Extra Bold</vt:lpstr>
      <vt:lpstr>Segoe Pro Semibold</vt:lpstr>
      <vt:lpstr>Segoe UI</vt:lpstr>
      <vt:lpstr>Segoe UI Light</vt:lpstr>
      <vt:lpstr>Segoe UI Semibold</vt:lpstr>
      <vt:lpstr>Segoe UI Semilight</vt:lpstr>
      <vt:lpstr>Symbol</vt:lpstr>
      <vt:lpstr>Wingdings</vt:lpstr>
      <vt:lpstr>WHITE TEMPLATE</vt:lpstr>
      <vt:lpstr>COLOR TEMPLATE</vt:lpstr>
      <vt:lpstr>1_WHITE TEMPLATE</vt:lpstr>
      <vt:lpstr>EBC_2017</vt:lpstr>
      <vt:lpstr>Azure PPT Template - 2018</vt:lpstr>
      <vt:lpstr>1_5-50203_Microsoft_Ignite_Template</vt:lpstr>
      <vt:lpstr>think-cell Slide</vt:lpstr>
      <vt:lpstr>Module 5 – DevOps with Containers</vt:lpstr>
      <vt:lpstr>PowerPoint Presentation</vt:lpstr>
      <vt:lpstr>Agenda</vt:lpstr>
      <vt:lpstr>Software Innovation Collision</vt:lpstr>
      <vt:lpstr>Devops View Of The Container Advantage</vt:lpstr>
      <vt:lpstr>High Performance Devops Companies Achieve…</vt:lpstr>
      <vt:lpstr>What is DevOps?</vt:lpstr>
      <vt:lpstr>Azure DevOps</vt:lpstr>
      <vt:lpstr>Azure DevOps</vt:lpstr>
      <vt:lpstr>DevOps on Azure framework</vt:lpstr>
      <vt:lpstr>What Technologies Do I Need To Support Devops?</vt:lpstr>
      <vt:lpstr>Containerized Workflow Pipeline  </vt:lpstr>
      <vt:lpstr>Containerized Workflow Pipeline With AKS/SF</vt:lpstr>
      <vt:lpstr>Azure Dev Spaces </vt:lpstr>
      <vt:lpstr>Collaborate within a development team using Azure Dev Spaces</vt:lpstr>
      <vt:lpstr>Collaborate within a development team</vt:lpstr>
      <vt:lpstr>Collaborate within a development team</vt:lpstr>
      <vt:lpstr>Demonstration: Azure Dev Spaces</vt:lpstr>
      <vt:lpstr>Dev Spaces</vt:lpstr>
      <vt:lpstr>PowerPoint Presentation</vt:lpstr>
      <vt:lpstr>CI/CD Pipeline | Azure DevOps and AKS</vt:lpstr>
      <vt:lpstr>Demonstration: Azure Container Registry </vt:lpstr>
      <vt:lpstr>Azure DevOps Agents </vt:lpstr>
      <vt:lpstr>Build Pipeline </vt:lpstr>
      <vt:lpstr>Continuous Integration Setting </vt:lpstr>
      <vt:lpstr>Demonstration: Build Pipeline</vt:lpstr>
      <vt:lpstr>Release Pipeline</vt:lpstr>
      <vt:lpstr>Azure Pipeline Continuous Deployment Setting </vt:lpstr>
      <vt:lpstr>Demonstration: Release Pipeline</vt:lpstr>
      <vt:lpstr>Azure DevOps Project</vt:lpstr>
      <vt:lpstr>DevOps Pipelines in Minutes</vt:lpstr>
      <vt:lpstr>Demonstration: Azure DevOps Project</vt:lpstr>
      <vt:lpstr>Recent updates</vt:lpstr>
      <vt:lpstr>PowerPoint Presentation</vt:lpstr>
      <vt:lpstr>Other CI/CD Walkthroughs in Jenkins</vt:lpstr>
      <vt:lpstr>Inner-Loop Development</vt:lpstr>
      <vt:lpstr>Additional 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6 – DevOps with Containers</dc:title>
  <dc:subject/>
  <dc:creator>Razi Rais;Kendall Roden</dc:creator>
  <cp:keywords/>
  <dc:description/>
  <cp:lastModifiedBy>Wael Kdouh</cp:lastModifiedBy>
  <cp:revision>86</cp:revision>
  <dcterms:modified xsi:type="dcterms:W3CDTF">2021-04-26T01:08:24Z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0x010100AE374DBE600D1042BB171018FFA28773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105ee55d-0e7f-42ed-bad9-75582a6655d7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crtenn@microsoft.com</vt:lpwstr>
  </property>
  <property fmtid="{D5CDD505-2E9C-101B-9397-08002B2CF9AE}" pid="15" name="MSIP_Label_f42aa342-8706-4288-bd11-ebb85995028c_SetDate">
    <vt:lpwstr>2018-06-24T03:01:21.9824695Z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